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26" r:id="rId2"/>
    <p:sldId id="258" r:id="rId3"/>
    <p:sldId id="327" r:id="rId4"/>
    <p:sldId id="332" r:id="rId5"/>
    <p:sldId id="308" r:id="rId6"/>
    <p:sldId id="321" r:id="rId7"/>
    <p:sldId id="329" r:id="rId8"/>
    <p:sldId id="319" r:id="rId9"/>
    <p:sldId id="322" r:id="rId10"/>
    <p:sldId id="331" r:id="rId11"/>
    <p:sldId id="325" r:id="rId12"/>
    <p:sldId id="330" r:id="rId13"/>
    <p:sldId id="307" r:id="rId14"/>
  </p:sldIdLst>
  <p:sldSz cx="12192000" cy="6858000"/>
  <p:notesSz cx="6807200" cy="99393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3399"/>
    <a:srgbClr val="339933"/>
    <a:srgbClr val="990000"/>
    <a:srgbClr val="0066FF"/>
    <a:srgbClr val="FFCCFF"/>
    <a:srgbClr val="00CC00"/>
    <a:srgbClr val="FF3300"/>
    <a:srgbClr val="FF9933"/>
    <a:srgbClr val="DD536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783" autoAdjust="0"/>
    <p:restoredTop sz="96395" autoAdjust="0"/>
  </p:normalViewPr>
  <p:slideViewPr>
    <p:cSldViewPr snapToGrid="0">
      <p:cViewPr>
        <p:scale>
          <a:sx n="70" d="100"/>
          <a:sy n="70" d="100"/>
        </p:scale>
        <p:origin x="876" y="21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EAF7C2A2-227F-4A59-A177-EED2289F9DF7}" type="datetimeFigureOut">
              <a:rPr lang="en-US" smtClean="0"/>
              <a:t>12/5/2025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B80BD7-976B-4736-AD59-D774BCDC4A07}" type="slidenum">
              <a:rPr lang="en-US" smtClean="0"/>
              <a:t>‹#›</a:t>
            </a:fld>
            <a:endParaRPr lang="en-US"/>
          </a:p>
        </p:txBody>
      </p:sp>
    </p:spTree>
    <p:extLst>
      <p:ext uri="{BB962C8B-B14F-4D97-AF65-F5344CB8AC3E}">
        <p14:creationId xmlns:p14="http://schemas.microsoft.com/office/powerpoint/2010/main" val="1593984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F7C2A2-227F-4A59-A177-EED2289F9DF7}" type="datetimeFigureOut">
              <a:rPr lang="en-US" smtClean="0"/>
              <a:t>12/5/2025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B80BD7-976B-4736-AD59-D774BCDC4A07}" type="slidenum">
              <a:rPr lang="en-US" smtClean="0"/>
              <a:t>‹#›</a:t>
            </a:fld>
            <a:endParaRPr lang="en-US"/>
          </a:p>
        </p:txBody>
      </p:sp>
    </p:spTree>
    <p:extLst>
      <p:ext uri="{BB962C8B-B14F-4D97-AF65-F5344CB8AC3E}">
        <p14:creationId xmlns:p14="http://schemas.microsoft.com/office/powerpoint/2010/main" val="6766048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AF7C2A2-227F-4A59-A177-EED2289F9DF7}" type="datetimeFigureOut">
              <a:rPr lang="en-US" smtClean="0"/>
              <a:t>12/5/2025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B80BD7-976B-4736-AD59-D774BCDC4A07}" type="slidenum">
              <a:rPr lang="en-US" smtClean="0"/>
              <a:t>‹#›</a:t>
            </a:fld>
            <a:endParaRPr lang="en-US"/>
          </a:p>
        </p:txBody>
      </p:sp>
    </p:spTree>
    <p:extLst>
      <p:ext uri="{BB962C8B-B14F-4D97-AF65-F5344CB8AC3E}">
        <p14:creationId xmlns:p14="http://schemas.microsoft.com/office/powerpoint/2010/main" val="35050168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AF7C2A2-227F-4A59-A177-EED2289F9DF7}" type="datetimeFigureOut">
              <a:rPr lang="en-US" smtClean="0"/>
              <a:t>12/5/2025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B80BD7-976B-4736-AD59-D774BCDC4A07}" type="slidenum">
              <a:rPr lang="en-US" smtClean="0"/>
              <a:t>‹#›</a:t>
            </a:fld>
            <a:endParaRPr lang="en-US"/>
          </a:p>
        </p:txBody>
      </p:sp>
    </p:spTree>
    <p:extLst>
      <p:ext uri="{BB962C8B-B14F-4D97-AF65-F5344CB8AC3E}">
        <p14:creationId xmlns:p14="http://schemas.microsoft.com/office/powerpoint/2010/main" val="34576516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AF7C2A2-227F-4A59-A177-EED2289F9DF7}" type="datetimeFigureOut">
              <a:rPr lang="en-US" smtClean="0"/>
              <a:t>12/5/2025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CB80BD7-976B-4736-AD59-D774BCDC4A07}" type="slidenum">
              <a:rPr lang="en-US" smtClean="0"/>
              <a:t>‹#›</a:t>
            </a:fld>
            <a:endParaRPr lang="en-US"/>
          </a:p>
        </p:txBody>
      </p:sp>
    </p:spTree>
    <p:extLst>
      <p:ext uri="{BB962C8B-B14F-4D97-AF65-F5344CB8AC3E}">
        <p14:creationId xmlns:p14="http://schemas.microsoft.com/office/powerpoint/2010/main" val="36331881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AF7C2A2-227F-4A59-A177-EED2289F9DF7}" type="datetimeFigureOut">
              <a:rPr lang="en-US" smtClean="0"/>
              <a:t>12/5/2025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CB80BD7-976B-4736-AD59-D774BCDC4A07}" type="slidenum">
              <a:rPr lang="en-US" smtClean="0"/>
              <a:t>‹#›</a:t>
            </a:fld>
            <a:endParaRPr lang="en-US"/>
          </a:p>
        </p:txBody>
      </p:sp>
    </p:spTree>
    <p:extLst>
      <p:ext uri="{BB962C8B-B14F-4D97-AF65-F5344CB8AC3E}">
        <p14:creationId xmlns:p14="http://schemas.microsoft.com/office/powerpoint/2010/main" val="35721224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AF7C2A2-227F-4A59-A177-EED2289F9DF7}" type="datetimeFigureOut">
              <a:rPr lang="en-US" smtClean="0"/>
              <a:t>12/5/2025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CB80BD7-976B-4736-AD59-D774BCDC4A07}" type="slidenum">
              <a:rPr lang="en-US" smtClean="0"/>
              <a:t>‹#›</a:t>
            </a:fld>
            <a:endParaRPr lang="en-US"/>
          </a:p>
        </p:txBody>
      </p:sp>
    </p:spTree>
    <p:extLst>
      <p:ext uri="{BB962C8B-B14F-4D97-AF65-F5344CB8AC3E}">
        <p14:creationId xmlns:p14="http://schemas.microsoft.com/office/powerpoint/2010/main" val="38310055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AF7C2A2-227F-4A59-A177-EED2289F9DF7}" type="datetimeFigureOut">
              <a:rPr lang="en-US" smtClean="0"/>
              <a:t>12/5/2025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B80BD7-976B-4736-AD59-D774BCDC4A07}" type="slidenum">
              <a:rPr lang="en-US" smtClean="0"/>
              <a:t>‹#›</a:t>
            </a:fld>
            <a:endParaRPr lang="en-US"/>
          </a:p>
        </p:txBody>
      </p:sp>
    </p:spTree>
    <p:extLst>
      <p:ext uri="{BB962C8B-B14F-4D97-AF65-F5344CB8AC3E}">
        <p14:creationId xmlns:p14="http://schemas.microsoft.com/office/powerpoint/2010/main" val="202894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AF7C2A2-227F-4A59-A177-EED2289F9DF7}" type="datetimeFigureOut">
              <a:rPr lang="en-US" smtClean="0"/>
              <a:t>12/5/2025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B80BD7-976B-4736-AD59-D774BCDC4A07}" type="slidenum">
              <a:rPr lang="en-US" smtClean="0"/>
              <a:t>‹#›</a:t>
            </a:fld>
            <a:endParaRPr lang="en-US"/>
          </a:p>
        </p:txBody>
      </p:sp>
    </p:spTree>
    <p:extLst>
      <p:ext uri="{BB962C8B-B14F-4D97-AF65-F5344CB8AC3E}">
        <p14:creationId xmlns:p14="http://schemas.microsoft.com/office/powerpoint/2010/main" val="21996286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F7C2A2-227F-4A59-A177-EED2289F9DF7}" type="datetimeFigureOut">
              <a:rPr lang="en-US" smtClean="0"/>
              <a:t>12/5/2025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B80BD7-976B-4736-AD59-D774BCDC4A07}" type="slidenum">
              <a:rPr lang="en-US" smtClean="0"/>
              <a:t>‹#›</a:t>
            </a:fld>
            <a:endParaRPr lang="en-US"/>
          </a:p>
        </p:txBody>
      </p:sp>
    </p:spTree>
    <p:extLst>
      <p:ext uri="{BB962C8B-B14F-4D97-AF65-F5344CB8AC3E}">
        <p14:creationId xmlns:p14="http://schemas.microsoft.com/office/powerpoint/2010/main" val="34347992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F7C2A2-227F-4A59-A177-EED2289F9DF7}" type="datetimeFigureOut">
              <a:rPr lang="en-US" smtClean="0"/>
              <a:t>12/5/2025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B80BD7-976B-4736-AD59-D774BCDC4A07}" type="slidenum">
              <a:rPr lang="en-US" smtClean="0"/>
              <a:t>‹#›</a:t>
            </a:fld>
            <a:endParaRPr lang="en-US"/>
          </a:p>
        </p:txBody>
      </p:sp>
    </p:spTree>
    <p:extLst>
      <p:ext uri="{BB962C8B-B14F-4D97-AF65-F5344CB8AC3E}">
        <p14:creationId xmlns:p14="http://schemas.microsoft.com/office/powerpoint/2010/main" val="36338170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5_Title Only">
  <p:cSld name="5_Title Only">
    <p:bg>
      <p:bgPr>
        <a:blipFill>
          <a:blip r:embed="rId2">
            <a:alphaModFix/>
          </a:blip>
          <a:stretch>
            <a:fillRect/>
          </a:stretch>
        </a:blipFill>
        <a:effectLst/>
      </p:bgPr>
    </p:bg>
    <p:spTree>
      <p:nvGrpSpPr>
        <p:cNvPr id="1" name="Shape 67"/>
        <p:cNvGrpSpPr/>
        <p:nvPr/>
      </p:nvGrpSpPr>
      <p:grpSpPr>
        <a:xfrm>
          <a:off x="0" y="0"/>
          <a:ext cx="0" cy="0"/>
          <a:chOff x="0" y="0"/>
          <a:chExt cx="0" cy="0"/>
        </a:xfrm>
      </p:grpSpPr>
      <p:sp>
        <p:nvSpPr>
          <p:cNvPr id="68" name="Google Shape;68;p16"/>
          <p:cNvSpPr/>
          <p:nvPr/>
        </p:nvSpPr>
        <p:spPr>
          <a:xfrm>
            <a:off x="0" y="-1"/>
            <a:ext cx="12192000" cy="6082957"/>
          </a:xfrm>
          <a:prstGeom prst="rect">
            <a:avLst/>
          </a:prstGeom>
          <a:solidFill>
            <a:srgbClr val="FFFFFF"/>
          </a:solid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2800" b="0" i="0" u="none" strike="noStrike" cap="none">
              <a:solidFill>
                <a:schemeClr val="lt1"/>
              </a:solidFill>
              <a:latin typeface="Calibri"/>
              <a:ea typeface="Calibri"/>
              <a:cs typeface="Calibri"/>
              <a:sym typeface="Calibri"/>
            </a:endParaRPr>
          </a:p>
        </p:txBody>
      </p:sp>
      <p:sp>
        <p:nvSpPr>
          <p:cNvPr id="69" name="Google Shape;69;p16"/>
          <p:cNvSpPr txBox="1">
            <a:spLocks noGrp="1"/>
          </p:cNvSpPr>
          <p:nvPr>
            <p:ph type="title"/>
          </p:nvPr>
        </p:nvSpPr>
        <p:spPr>
          <a:xfrm>
            <a:off x="838200" y="642472"/>
            <a:ext cx="10515600" cy="1048217"/>
          </a:xfrm>
          <a:prstGeom prst="rect">
            <a:avLst/>
          </a:prstGeom>
          <a:noFill/>
          <a:ln>
            <a:noFill/>
          </a:ln>
        </p:spPr>
        <p:txBody>
          <a:bodyPr spcFirstLastPara="1" wrap="square" lIns="68575" tIns="34275" rIns="68575" bIns="34275" anchor="t" anchorCtr="0">
            <a:no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70" name="Google Shape;70;p16"/>
          <p:cNvSpPr txBox="1">
            <a:spLocks noGrp="1"/>
          </p:cNvSpPr>
          <p:nvPr>
            <p:ph type="sldNum" idx="12"/>
          </p:nvPr>
        </p:nvSpPr>
        <p:spPr>
          <a:xfrm>
            <a:off x="8610600" y="6356351"/>
            <a:ext cx="2743200" cy="365125"/>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sz="1200" b="0" i="0" u="none" strike="noStrike" cap="none">
                <a:solidFill>
                  <a:srgbClr val="000000"/>
                </a:solidFill>
                <a:latin typeface="Calibri"/>
                <a:ea typeface="Calibri"/>
                <a:cs typeface="Calibri"/>
                <a:sym typeface="Calibri"/>
              </a:defRPr>
            </a:lvl1pPr>
            <a:lvl2pPr marL="0" lvl="1" indent="0" algn="r">
              <a:spcBef>
                <a:spcPts val="0"/>
              </a:spcBef>
              <a:buNone/>
              <a:defRPr sz="1200" b="0" i="0" u="none" strike="noStrike" cap="none">
                <a:solidFill>
                  <a:srgbClr val="000000"/>
                </a:solidFill>
                <a:latin typeface="Calibri"/>
                <a:ea typeface="Calibri"/>
                <a:cs typeface="Calibri"/>
                <a:sym typeface="Calibri"/>
              </a:defRPr>
            </a:lvl2pPr>
            <a:lvl3pPr marL="0" lvl="2" indent="0" algn="r">
              <a:spcBef>
                <a:spcPts val="0"/>
              </a:spcBef>
              <a:buNone/>
              <a:defRPr sz="1200" b="0" i="0" u="none" strike="noStrike" cap="none">
                <a:solidFill>
                  <a:srgbClr val="000000"/>
                </a:solidFill>
                <a:latin typeface="Calibri"/>
                <a:ea typeface="Calibri"/>
                <a:cs typeface="Calibri"/>
                <a:sym typeface="Calibri"/>
              </a:defRPr>
            </a:lvl3pPr>
            <a:lvl4pPr marL="0" lvl="3" indent="0" algn="r">
              <a:spcBef>
                <a:spcPts val="0"/>
              </a:spcBef>
              <a:buNone/>
              <a:defRPr sz="1200" b="0" i="0" u="none" strike="noStrike" cap="none">
                <a:solidFill>
                  <a:srgbClr val="000000"/>
                </a:solidFill>
                <a:latin typeface="Calibri"/>
                <a:ea typeface="Calibri"/>
                <a:cs typeface="Calibri"/>
                <a:sym typeface="Calibri"/>
              </a:defRPr>
            </a:lvl4pPr>
            <a:lvl5pPr marL="0" lvl="4" indent="0" algn="r">
              <a:spcBef>
                <a:spcPts val="0"/>
              </a:spcBef>
              <a:buNone/>
              <a:defRPr sz="1200" b="0" i="0" u="none" strike="noStrike" cap="none">
                <a:solidFill>
                  <a:srgbClr val="000000"/>
                </a:solidFill>
                <a:latin typeface="Calibri"/>
                <a:ea typeface="Calibri"/>
                <a:cs typeface="Calibri"/>
                <a:sym typeface="Calibri"/>
              </a:defRPr>
            </a:lvl5pPr>
            <a:lvl6pPr marL="0" lvl="5" indent="0" algn="r">
              <a:spcBef>
                <a:spcPts val="0"/>
              </a:spcBef>
              <a:buNone/>
              <a:defRPr sz="1200" b="0" i="0" u="none" strike="noStrike" cap="none">
                <a:solidFill>
                  <a:srgbClr val="000000"/>
                </a:solidFill>
                <a:latin typeface="Calibri"/>
                <a:ea typeface="Calibri"/>
                <a:cs typeface="Calibri"/>
                <a:sym typeface="Calibri"/>
              </a:defRPr>
            </a:lvl6pPr>
            <a:lvl7pPr marL="0" lvl="6" indent="0" algn="r">
              <a:spcBef>
                <a:spcPts val="0"/>
              </a:spcBef>
              <a:buNone/>
              <a:defRPr sz="1200" b="0" i="0" u="none" strike="noStrike" cap="none">
                <a:solidFill>
                  <a:srgbClr val="000000"/>
                </a:solidFill>
                <a:latin typeface="Calibri"/>
                <a:ea typeface="Calibri"/>
                <a:cs typeface="Calibri"/>
                <a:sym typeface="Calibri"/>
              </a:defRPr>
            </a:lvl7pPr>
            <a:lvl8pPr marL="0" lvl="7" indent="0" algn="r">
              <a:spcBef>
                <a:spcPts val="0"/>
              </a:spcBef>
              <a:buNone/>
              <a:defRPr sz="1200" b="0" i="0" u="none" strike="noStrike" cap="none">
                <a:solidFill>
                  <a:srgbClr val="000000"/>
                </a:solidFill>
                <a:latin typeface="Calibri"/>
                <a:ea typeface="Calibri"/>
                <a:cs typeface="Calibri"/>
                <a:sym typeface="Calibri"/>
              </a:defRPr>
            </a:lvl8pPr>
            <a:lvl9pPr marL="0" lvl="8" indent="0" algn="r">
              <a:spcBef>
                <a:spcPts val="0"/>
              </a:spcBef>
              <a:buNone/>
              <a:defRPr sz="1200" b="0" i="0" u="none" strike="noStrike" cap="none">
                <a:solidFill>
                  <a:srgbClr val="000000"/>
                </a:solidFill>
                <a:latin typeface="Calibri"/>
                <a:ea typeface="Calibri"/>
                <a:cs typeface="Calibri"/>
                <a:sym typeface="Calibri"/>
              </a:defRPr>
            </a:lvl9pPr>
          </a:lstStyle>
          <a:p>
            <a:fld id="{00000000-1234-1234-1234-123412341234}" type="slidenum">
              <a:rPr lang="th" smtClean="0"/>
              <a:pPr/>
              <a:t>‹#›</a:t>
            </a:fld>
            <a:endParaRPr lang="th"/>
          </a:p>
        </p:txBody>
      </p:sp>
      <p:cxnSp>
        <p:nvCxnSpPr>
          <p:cNvPr id="71" name="Google Shape;71;p16"/>
          <p:cNvCxnSpPr/>
          <p:nvPr/>
        </p:nvCxnSpPr>
        <p:spPr>
          <a:xfrm>
            <a:off x="931759" y="569796"/>
            <a:ext cx="814492" cy="0"/>
          </a:xfrm>
          <a:prstGeom prst="straightConnector1">
            <a:avLst/>
          </a:prstGeom>
          <a:noFill/>
          <a:ln w="66675" cap="flat" cmpd="sng">
            <a:solidFill>
              <a:srgbClr val="E4002B"/>
            </a:solidFill>
            <a:prstDash val="solid"/>
            <a:miter lim="800000"/>
            <a:headEnd type="none" w="sm" len="sm"/>
            <a:tailEnd type="none" w="sm" len="sm"/>
          </a:ln>
        </p:spPr>
      </p:cxnSp>
    </p:spTree>
    <p:extLst>
      <p:ext uri="{BB962C8B-B14F-4D97-AF65-F5344CB8AC3E}">
        <p14:creationId xmlns:p14="http://schemas.microsoft.com/office/powerpoint/2010/main" val="30973145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F7C2A2-227F-4A59-A177-EED2289F9DF7}" type="datetimeFigureOut">
              <a:rPr lang="en-US" smtClean="0"/>
              <a:t>12/5/2025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B80BD7-976B-4736-AD59-D774BCDC4A07}" type="slidenum">
              <a:rPr lang="en-US" smtClean="0"/>
              <a:t>‹#›</a:t>
            </a:fld>
            <a:endParaRPr lang="en-US"/>
          </a:p>
        </p:txBody>
      </p:sp>
    </p:spTree>
    <p:extLst>
      <p:ext uri="{BB962C8B-B14F-4D97-AF65-F5344CB8AC3E}">
        <p14:creationId xmlns:p14="http://schemas.microsoft.com/office/powerpoint/2010/main" val="18422777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2.png"/><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CE92B9F-72F3-B13D-57D0-E6E38296AC2C}"/>
              </a:ext>
            </a:extLst>
          </p:cNvPr>
          <p:cNvSpPr>
            <a:spLocks noGrp="1"/>
          </p:cNvSpPr>
          <p:nvPr>
            <p:ph type="title"/>
          </p:nvPr>
        </p:nvSpPr>
        <p:spPr/>
        <p:txBody>
          <a:bodyPr>
            <a:normAutofit fontScale="90000"/>
          </a:bodyPr>
          <a:lstStyle/>
          <a:p>
            <a:pPr algn="ctr"/>
            <a:br>
              <a:rPr lang="en-US" altLang="ja-JP" sz="3200" b="1" dirty="0"/>
            </a:br>
            <a:br>
              <a:rPr lang="ja-JP" altLang="en-US" dirty="0"/>
            </a:br>
            <a:r>
              <a:rPr lang="ja-JP" altLang="en-US" dirty="0"/>
              <a:t> </a:t>
            </a:r>
            <a:r>
              <a:rPr lang="ja-JP" altLang="en-US" sz="2700" dirty="0"/>
              <a:t>第</a:t>
            </a:r>
            <a:r>
              <a:rPr lang="en-US" altLang="ja-JP" sz="2700" dirty="0"/>
              <a:t>49</a:t>
            </a:r>
            <a:r>
              <a:rPr lang="ja-JP" altLang="en-US" sz="2700" dirty="0"/>
              <a:t>回アジア・太平洋電気通信共同体（</a:t>
            </a:r>
            <a:r>
              <a:rPr lang="en-US" altLang="ja-JP" sz="2700" dirty="0"/>
              <a:t>APT</a:t>
            </a:r>
            <a:r>
              <a:rPr lang="ja-JP" altLang="en-US" sz="2700" dirty="0"/>
              <a:t>）管理委員会における</a:t>
            </a:r>
            <a:br>
              <a:rPr lang="en-US" altLang="ja-JP" sz="2700" dirty="0"/>
            </a:br>
            <a:r>
              <a:rPr lang="ja-JP" altLang="en-US" sz="2700" dirty="0"/>
              <a:t>レセプション開催事務等請負 </a:t>
            </a:r>
            <a:br>
              <a:rPr lang="en-US" altLang="ja-JP" sz="2700" dirty="0"/>
            </a:br>
            <a:br>
              <a:rPr lang="en-US" altLang="ja-JP" sz="2700" dirty="0"/>
            </a:br>
            <a:br>
              <a:rPr lang="en-US" altLang="ja-JP" sz="2700" dirty="0"/>
            </a:br>
            <a:br>
              <a:rPr lang="en-US" altLang="ja-JP" sz="2700" dirty="0"/>
            </a:br>
            <a:r>
              <a:rPr lang="ja-JP" altLang="en-US" sz="4400" b="1" dirty="0"/>
              <a:t>運営マニュアル</a:t>
            </a:r>
            <a:endParaRPr kumimoji="1" lang="ja-JP" altLang="en-US" sz="4400" b="1" dirty="0"/>
          </a:p>
        </p:txBody>
      </p:sp>
      <p:sp>
        <p:nvSpPr>
          <p:cNvPr id="3" name="テキスト プレースホルダー 2">
            <a:extLst>
              <a:ext uri="{FF2B5EF4-FFF2-40B4-BE49-F238E27FC236}">
                <a16:creationId xmlns:a16="http://schemas.microsoft.com/office/drawing/2014/main" id="{F9770C0D-8E6B-79C3-350F-E9024C5FC835}"/>
              </a:ext>
            </a:extLst>
          </p:cNvPr>
          <p:cNvSpPr>
            <a:spLocks noGrp="1"/>
          </p:cNvSpPr>
          <p:nvPr>
            <p:ph type="body" idx="1"/>
          </p:nvPr>
        </p:nvSpPr>
        <p:spPr>
          <a:xfrm>
            <a:off x="831850" y="5301465"/>
            <a:ext cx="10515600" cy="788185"/>
          </a:xfrm>
        </p:spPr>
        <p:txBody>
          <a:bodyPr>
            <a:normAutofit/>
          </a:bodyPr>
          <a:lstStyle/>
          <a:p>
            <a:r>
              <a:rPr kumimoji="1" lang="ja-JP" altLang="en-US" sz="1600" dirty="0"/>
              <a:t>レセプション関連：スライド２～１０</a:t>
            </a:r>
            <a:endParaRPr kumimoji="1" lang="en-US" altLang="ja-JP" sz="1600" dirty="0"/>
          </a:p>
        </p:txBody>
      </p:sp>
    </p:spTree>
    <p:extLst>
      <p:ext uri="{BB962C8B-B14F-4D97-AF65-F5344CB8AC3E}">
        <p14:creationId xmlns:p14="http://schemas.microsoft.com/office/powerpoint/2010/main" val="26739578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7322" y="175332"/>
            <a:ext cx="10515600" cy="475127"/>
          </a:xfrm>
        </p:spPr>
        <p:txBody>
          <a:bodyPr/>
          <a:lstStyle/>
          <a:p>
            <a:r>
              <a:rPr lang="en-US" sz="2000" spc="300" dirty="0">
                <a:cs typeface="Arial" panose="020B0604020202020204" pitchFamily="34" charset="0"/>
              </a:rPr>
              <a:t>EVENT OPERATION DECK</a:t>
            </a:r>
          </a:p>
        </p:txBody>
      </p:sp>
      <p:sp>
        <p:nvSpPr>
          <p:cNvPr id="10" name="TextBox 9"/>
          <p:cNvSpPr txBox="1"/>
          <p:nvPr/>
        </p:nvSpPr>
        <p:spPr>
          <a:xfrm>
            <a:off x="797322" y="650460"/>
            <a:ext cx="726481" cy="2307170"/>
          </a:xfrm>
          <a:prstGeom prst="rect">
            <a:avLst/>
          </a:prstGeom>
          <a:noFill/>
        </p:spPr>
        <p:txBody>
          <a:bodyPr wrap="none" rtlCol="0">
            <a:spAutoFit/>
          </a:bodyPr>
          <a:lstStyle/>
          <a:p>
            <a:pPr>
              <a:lnSpc>
                <a:spcPct val="250000"/>
              </a:lnSpc>
            </a:pPr>
            <a:r>
              <a:rPr lang="en-US" sz="1500" dirty="0">
                <a:latin typeface="+mj-lt"/>
                <a:cs typeface="Arial" panose="020B0604020202020204" pitchFamily="34" charset="0"/>
              </a:rPr>
              <a:t>EVENT</a:t>
            </a:r>
          </a:p>
          <a:p>
            <a:pPr>
              <a:lnSpc>
                <a:spcPct val="250000"/>
              </a:lnSpc>
            </a:pPr>
            <a:r>
              <a:rPr lang="en-US" sz="1500" dirty="0">
                <a:latin typeface="+mj-lt"/>
                <a:cs typeface="Arial" panose="020B0604020202020204" pitchFamily="34" charset="0"/>
              </a:rPr>
              <a:t>DATE</a:t>
            </a:r>
          </a:p>
          <a:p>
            <a:pPr>
              <a:lnSpc>
                <a:spcPct val="250000"/>
              </a:lnSpc>
            </a:pPr>
            <a:r>
              <a:rPr lang="en-US" sz="1500" dirty="0">
                <a:latin typeface="+mj-lt"/>
                <a:cs typeface="Arial" panose="020B0604020202020204" pitchFamily="34" charset="0"/>
              </a:rPr>
              <a:t>VENUE</a:t>
            </a:r>
          </a:p>
          <a:p>
            <a:pPr>
              <a:lnSpc>
                <a:spcPct val="250000"/>
              </a:lnSpc>
            </a:pPr>
            <a:r>
              <a:rPr lang="en-US" sz="1500" dirty="0">
                <a:latin typeface="+mj-lt"/>
                <a:cs typeface="Arial" panose="020B0604020202020204" pitchFamily="34" charset="0"/>
              </a:rPr>
              <a:t>PAX</a:t>
            </a:r>
          </a:p>
        </p:txBody>
      </p:sp>
      <p:sp>
        <p:nvSpPr>
          <p:cNvPr id="11" name="Rectangle 10"/>
          <p:cNvSpPr/>
          <p:nvPr/>
        </p:nvSpPr>
        <p:spPr>
          <a:xfrm>
            <a:off x="1643749" y="888023"/>
            <a:ext cx="45719" cy="2079295"/>
          </a:xfrm>
          <a:prstGeom prst="rect">
            <a:avLst/>
          </a:prstGeom>
          <a:solidFill>
            <a:srgbClr val="E400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cs typeface="Arial" panose="020B0604020202020204" pitchFamily="34" charset="0"/>
            </a:endParaRPr>
          </a:p>
        </p:txBody>
      </p:sp>
      <p:sp>
        <p:nvSpPr>
          <p:cNvPr id="12" name="TextBox 11"/>
          <p:cNvSpPr txBox="1"/>
          <p:nvPr/>
        </p:nvSpPr>
        <p:spPr>
          <a:xfrm>
            <a:off x="1757704" y="650459"/>
            <a:ext cx="5064143" cy="2307170"/>
          </a:xfrm>
          <a:prstGeom prst="rect">
            <a:avLst/>
          </a:prstGeom>
          <a:noFill/>
        </p:spPr>
        <p:txBody>
          <a:bodyPr wrap="none" rtlCol="0">
            <a:spAutoFit/>
          </a:bodyPr>
          <a:lstStyle/>
          <a:p>
            <a:pPr>
              <a:lnSpc>
                <a:spcPct val="250000"/>
              </a:lnSpc>
            </a:pPr>
            <a:r>
              <a:rPr lang="en-US" sz="1500" dirty="0">
                <a:latin typeface="+mj-lt"/>
                <a:cs typeface="Arial" panose="020B0604020202020204" pitchFamily="34" charset="0"/>
              </a:rPr>
              <a:t>ITU Association of Japan for MIC Japan during MC-49 Reception</a:t>
            </a:r>
          </a:p>
          <a:p>
            <a:pPr>
              <a:lnSpc>
                <a:spcPct val="250000"/>
              </a:lnSpc>
            </a:pPr>
            <a:r>
              <a:rPr lang="en-US" sz="1500" dirty="0">
                <a:latin typeface="+mj-lt"/>
                <a:cs typeface="Arial" panose="020B0604020202020204" pitchFamily="34" charset="0"/>
              </a:rPr>
              <a:t>Wednesday, 10</a:t>
            </a:r>
            <a:r>
              <a:rPr lang="en-US" sz="1500" baseline="30000" dirty="0">
                <a:latin typeface="+mj-lt"/>
                <a:cs typeface="Arial" panose="020B0604020202020204" pitchFamily="34" charset="0"/>
              </a:rPr>
              <a:t>th</a:t>
            </a:r>
            <a:r>
              <a:rPr lang="en-US" sz="1500" dirty="0">
                <a:latin typeface="+mj-lt"/>
                <a:cs typeface="Arial" panose="020B0604020202020204" pitchFamily="34" charset="0"/>
              </a:rPr>
              <a:t> December 2025</a:t>
            </a:r>
          </a:p>
          <a:p>
            <a:pPr>
              <a:lnSpc>
                <a:spcPct val="250000"/>
              </a:lnSpc>
            </a:pPr>
            <a:r>
              <a:rPr lang="en-US" sz="1500" dirty="0">
                <a:latin typeface="+mj-lt"/>
                <a:cs typeface="Arial" panose="020B0604020202020204" pitchFamily="34" charset="0"/>
              </a:rPr>
              <a:t>The Sala Thai Ballroom</a:t>
            </a:r>
          </a:p>
          <a:p>
            <a:pPr>
              <a:lnSpc>
                <a:spcPct val="250000"/>
              </a:lnSpc>
            </a:pPr>
            <a:r>
              <a:rPr lang="en-US" sz="1500" dirty="0">
                <a:latin typeface="+mj-lt"/>
                <a:cs typeface="Arial" panose="020B0604020202020204" pitchFamily="34" charset="0"/>
              </a:rPr>
              <a:t>130 people</a:t>
            </a:r>
          </a:p>
        </p:txBody>
      </p:sp>
      <p:pic>
        <p:nvPicPr>
          <p:cNvPr id="8" name="Graphic 4">
            <a:extLst>
              <a:ext uri="{FF2B5EF4-FFF2-40B4-BE49-F238E27FC236}">
                <a16:creationId xmlns:a16="http://schemas.microsoft.com/office/drawing/2014/main" id="{97FAD05A-EE1B-4CFA-A55D-4C866628ED6E}"/>
              </a:ext>
            </a:extLst>
          </p:cNvPr>
          <p:cNvPicPr>
            <a:picLocks noChangeAspect="1"/>
          </p:cNvPicPr>
          <p:nvPr/>
        </p:nvPicPr>
        <p:blipFill>
          <a:blip r:embed="rId2"/>
          <a:stretch>
            <a:fillRect/>
          </a:stretch>
        </p:blipFill>
        <p:spPr>
          <a:xfrm>
            <a:off x="10827746" y="6179916"/>
            <a:ext cx="1198078" cy="587735"/>
          </a:xfrm>
          <a:prstGeom prst="rect">
            <a:avLst/>
          </a:prstGeom>
        </p:spPr>
      </p:pic>
      <p:sp>
        <p:nvSpPr>
          <p:cNvPr id="7" name="Title 1">
            <a:extLst>
              <a:ext uri="{FF2B5EF4-FFF2-40B4-BE49-F238E27FC236}">
                <a16:creationId xmlns:a16="http://schemas.microsoft.com/office/drawing/2014/main" id="{E65F1D54-F866-42D4-A29F-A1BBD4180C6F}"/>
              </a:ext>
            </a:extLst>
          </p:cNvPr>
          <p:cNvSpPr txBox="1">
            <a:spLocks/>
          </p:cNvSpPr>
          <p:nvPr/>
        </p:nvSpPr>
        <p:spPr>
          <a:xfrm>
            <a:off x="797322" y="3204882"/>
            <a:ext cx="11331926" cy="475127"/>
          </a:xfrm>
          <a:prstGeom prst="rect">
            <a:avLst/>
          </a:prstGeom>
          <a:noFill/>
          <a:ln>
            <a:noFill/>
          </a:ln>
        </p:spPr>
        <p:txBody>
          <a:bodyPr spcFirstLastPara="1" vert="horz" wrap="square" lIns="68575" tIns="34275" rIns="68575" bIns="34275" rtlCol="0" anchor="t" anchorCtr="0">
            <a:noAutofit/>
          </a:bodyPr>
          <a:lstStyle>
            <a:lvl1pPr lvl="0" algn="l" defTabSz="914400" rtl="0" eaLnBrk="1" latinLnBrk="0" hangingPunct="1">
              <a:lnSpc>
                <a:spcPct val="90000"/>
              </a:lnSpc>
              <a:spcBef>
                <a:spcPts val="0"/>
              </a:spcBef>
              <a:spcAft>
                <a:spcPts val="0"/>
              </a:spcAft>
              <a:buClr>
                <a:schemeClr val="dk1"/>
              </a:buClr>
              <a:buSzPts val="1400"/>
              <a:buNone/>
              <a:defRPr sz="4400" kern="1200">
                <a:solidFill>
                  <a:schemeClr val="tx1"/>
                </a:solidFill>
                <a:latin typeface="+mj-lt"/>
                <a:ea typeface="+mj-ea"/>
                <a:cs typeface="+mj-cs"/>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r>
              <a:rPr lang="en-US" sz="2000" spc="300" dirty="0">
                <a:cs typeface="Arial" panose="020B0604020202020204" pitchFamily="34" charset="0"/>
              </a:rPr>
              <a:t>EVENT AGENDA</a:t>
            </a:r>
          </a:p>
        </p:txBody>
      </p:sp>
      <p:graphicFrame>
        <p:nvGraphicFramePr>
          <p:cNvPr id="9" name="Table 8">
            <a:extLst>
              <a:ext uri="{FF2B5EF4-FFF2-40B4-BE49-F238E27FC236}">
                <a16:creationId xmlns:a16="http://schemas.microsoft.com/office/drawing/2014/main" id="{572AF64A-85E0-4BB6-9C8A-79C61744AEE6}"/>
              </a:ext>
            </a:extLst>
          </p:cNvPr>
          <p:cNvGraphicFramePr>
            <a:graphicFrameLocks noGrp="1"/>
          </p:cNvGraphicFramePr>
          <p:nvPr>
            <p:extLst>
              <p:ext uri="{D42A27DB-BD31-4B8C-83A1-F6EECF244321}">
                <p14:modId xmlns:p14="http://schemas.microsoft.com/office/powerpoint/2010/main" val="2089553445"/>
              </p:ext>
            </p:extLst>
          </p:nvPr>
        </p:nvGraphicFramePr>
        <p:xfrm>
          <a:off x="889220" y="3766695"/>
          <a:ext cx="10423703" cy="1110105"/>
        </p:xfrm>
        <a:graphic>
          <a:graphicData uri="http://schemas.openxmlformats.org/drawingml/2006/table">
            <a:tbl>
              <a:tblPr firstRow="1" firstCol="1" bandRow="1">
                <a:tableStyleId>{8799B23B-EC83-4686-B30A-512413B5E67A}</a:tableStyleId>
              </a:tblPr>
              <a:tblGrid>
                <a:gridCol w="1832019">
                  <a:extLst>
                    <a:ext uri="{9D8B030D-6E8A-4147-A177-3AD203B41FA5}">
                      <a16:colId xmlns:a16="http://schemas.microsoft.com/office/drawing/2014/main" val="114693554"/>
                    </a:ext>
                  </a:extLst>
                </a:gridCol>
                <a:gridCol w="1238533">
                  <a:extLst>
                    <a:ext uri="{9D8B030D-6E8A-4147-A177-3AD203B41FA5}">
                      <a16:colId xmlns:a16="http://schemas.microsoft.com/office/drawing/2014/main" val="1510215356"/>
                    </a:ext>
                  </a:extLst>
                </a:gridCol>
                <a:gridCol w="961976">
                  <a:extLst>
                    <a:ext uri="{9D8B030D-6E8A-4147-A177-3AD203B41FA5}">
                      <a16:colId xmlns:a16="http://schemas.microsoft.com/office/drawing/2014/main" val="1772953670"/>
                    </a:ext>
                  </a:extLst>
                </a:gridCol>
                <a:gridCol w="2105315">
                  <a:extLst>
                    <a:ext uri="{9D8B030D-6E8A-4147-A177-3AD203B41FA5}">
                      <a16:colId xmlns:a16="http://schemas.microsoft.com/office/drawing/2014/main" val="1265588651"/>
                    </a:ext>
                  </a:extLst>
                </a:gridCol>
                <a:gridCol w="863682">
                  <a:extLst>
                    <a:ext uri="{9D8B030D-6E8A-4147-A177-3AD203B41FA5}">
                      <a16:colId xmlns:a16="http://schemas.microsoft.com/office/drawing/2014/main" val="1388049835"/>
                    </a:ext>
                  </a:extLst>
                </a:gridCol>
                <a:gridCol w="484889">
                  <a:extLst>
                    <a:ext uri="{9D8B030D-6E8A-4147-A177-3AD203B41FA5}">
                      <a16:colId xmlns:a16="http://schemas.microsoft.com/office/drawing/2014/main" val="3406530094"/>
                    </a:ext>
                  </a:extLst>
                </a:gridCol>
                <a:gridCol w="2937289">
                  <a:extLst>
                    <a:ext uri="{9D8B030D-6E8A-4147-A177-3AD203B41FA5}">
                      <a16:colId xmlns:a16="http://schemas.microsoft.com/office/drawing/2014/main" val="1419138041"/>
                    </a:ext>
                  </a:extLst>
                </a:gridCol>
              </a:tblGrid>
              <a:tr h="370035">
                <a:tc>
                  <a:txBody>
                    <a:bodyPr/>
                    <a:lstStyle/>
                    <a:p>
                      <a:pPr marL="0" marR="0" algn="ctr">
                        <a:lnSpc>
                          <a:spcPct val="107000"/>
                        </a:lnSpc>
                        <a:spcBef>
                          <a:spcPts val="0"/>
                        </a:spcBef>
                        <a:spcAft>
                          <a:spcPts val="0"/>
                        </a:spcAft>
                        <a:tabLst>
                          <a:tab pos="-457200" algn="l"/>
                        </a:tabLst>
                      </a:pPr>
                      <a:r>
                        <a:rPr lang="en-US" sz="1000" dirty="0">
                          <a:effectLst/>
                          <a:latin typeface="+mj-lt"/>
                        </a:rPr>
                        <a:t>Date</a:t>
                      </a:r>
                      <a:endParaRPr lang="en-US" sz="1000" dirty="0">
                        <a:effectLst/>
                        <a:latin typeface="+mj-lt"/>
                        <a:ea typeface="Calibri" panose="020F0502020204030204" pitchFamily="34" charset="0"/>
                        <a:cs typeface="Cordia New"/>
                      </a:endParaRPr>
                    </a:p>
                  </a:txBody>
                  <a:tcPr marL="31480" marR="31480" marT="0" marB="0" anchor="ctr"/>
                </a:tc>
                <a:tc>
                  <a:txBody>
                    <a:bodyPr/>
                    <a:lstStyle/>
                    <a:p>
                      <a:pPr marL="0" marR="0" algn="ctr">
                        <a:lnSpc>
                          <a:spcPct val="107000"/>
                        </a:lnSpc>
                        <a:spcBef>
                          <a:spcPts val="0"/>
                        </a:spcBef>
                        <a:spcAft>
                          <a:spcPts val="0"/>
                        </a:spcAft>
                        <a:tabLst>
                          <a:tab pos="-457200" algn="l"/>
                        </a:tabLst>
                      </a:pPr>
                      <a:r>
                        <a:rPr lang="en-US" sz="1000" dirty="0">
                          <a:effectLst/>
                          <a:latin typeface="+mj-lt"/>
                        </a:rPr>
                        <a:t>Time</a:t>
                      </a:r>
                      <a:endParaRPr lang="en-US" sz="1000" dirty="0">
                        <a:effectLst/>
                        <a:latin typeface="+mj-lt"/>
                        <a:ea typeface="Calibri" panose="020F0502020204030204" pitchFamily="34" charset="0"/>
                        <a:cs typeface="Cordia New"/>
                      </a:endParaRPr>
                    </a:p>
                  </a:txBody>
                  <a:tcPr marL="31480" marR="31480" marT="0" marB="0" anchor="ctr"/>
                </a:tc>
                <a:tc>
                  <a:txBody>
                    <a:bodyPr/>
                    <a:lstStyle/>
                    <a:p>
                      <a:pPr marL="0" marR="0" algn="ctr">
                        <a:lnSpc>
                          <a:spcPct val="107000"/>
                        </a:lnSpc>
                        <a:spcBef>
                          <a:spcPts val="0"/>
                        </a:spcBef>
                        <a:spcAft>
                          <a:spcPts val="0"/>
                        </a:spcAft>
                        <a:tabLst>
                          <a:tab pos="-457200" algn="l"/>
                        </a:tabLst>
                      </a:pPr>
                      <a:r>
                        <a:rPr lang="en-US" sz="1000" dirty="0">
                          <a:effectLst/>
                          <a:latin typeface="+mj-lt"/>
                        </a:rPr>
                        <a:t>Event</a:t>
                      </a:r>
                      <a:endParaRPr lang="en-US" sz="1000" dirty="0">
                        <a:effectLst/>
                        <a:latin typeface="+mj-lt"/>
                        <a:ea typeface="Calibri" panose="020F0502020204030204" pitchFamily="34" charset="0"/>
                        <a:cs typeface="Cordia New"/>
                      </a:endParaRPr>
                    </a:p>
                  </a:txBody>
                  <a:tcPr marL="31480" marR="31480" marT="0" marB="0" anchor="ctr"/>
                </a:tc>
                <a:tc>
                  <a:txBody>
                    <a:bodyPr/>
                    <a:lstStyle/>
                    <a:p>
                      <a:pPr marL="0" marR="0" algn="ctr">
                        <a:lnSpc>
                          <a:spcPct val="107000"/>
                        </a:lnSpc>
                        <a:spcBef>
                          <a:spcPts val="0"/>
                        </a:spcBef>
                        <a:spcAft>
                          <a:spcPts val="0"/>
                        </a:spcAft>
                        <a:tabLst>
                          <a:tab pos="-457200" algn="l"/>
                        </a:tabLst>
                      </a:pPr>
                      <a:r>
                        <a:rPr lang="en-US" sz="1000">
                          <a:effectLst/>
                          <a:latin typeface="+mj-lt"/>
                        </a:rPr>
                        <a:t>Venue</a:t>
                      </a:r>
                      <a:endParaRPr lang="en-US" sz="1000">
                        <a:effectLst/>
                        <a:latin typeface="+mj-lt"/>
                        <a:ea typeface="Calibri" panose="020F0502020204030204" pitchFamily="34" charset="0"/>
                        <a:cs typeface="Cordia New"/>
                      </a:endParaRPr>
                    </a:p>
                  </a:txBody>
                  <a:tcPr marL="31480" marR="31480" marT="0" marB="0" anchor="ctr"/>
                </a:tc>
                <a:tc>
                  <a:txBody>
                    <a:bodyPr/>
                    <a:lstStyle/>
                    <a:p>
                      <a:pPr marL="0" marR="0" algn="ctr">
                        <a:lnSpc>
                          <a:spcPct val="107000"/>
                        </a:lnSpc>
                        <a:spcBef>
                          <a:spcPts val="0"/>
                        </a:spcBef>
                        <a:spcAft>
                          <a:spcPts val="0"/>
                        </a:spcAft>
                        <a:tabLst>
                          <a:tab pos="-457200" algn="l"/>
                        </a:tabLst>
                      </a:pPr>
                      <a:r>
                        <a:rPr lang="en-US" sz="1000" dirty="0">
                          <a:effectLst/>
                          <a:latin typeface="+mj-lt"/>
                        </a:rPr>
                        <a:t>Set up</a:t>
                      </a:r>
                      <a:endParaRPr lang="en-US" sz="1000" dirty="0">
                        <a:effectLst/>
                        <a:latin typeface="+mj-lt"/>
                        <a:ea typeface="Calibri" panose="020F0502020204030204" pitchFamily="34" charset="0"/>
                        <a:cs typeface="Cordia New"/>
                      </a:endParaRPr>
                    </a:p>
                  </a:txBody>
                  <a:tcPr marL="31480" marR="31480" marT="0" marB="0" anchor="ctr"/>
                </a:tc>
                <a:tc>
                  <a:txBody>
                    <a:bodyPr/>
                    <a:lstStyle/>
                    <a:p>
                      <a:pPr marL="0" marR="0" algn="ctr">
                        <a:lnSpc>
                          <a:spcPct val="107000"/>
                        </a:lnSpc>
                        <a:spcBef>
                          <a:spcPts val="0"/>
                        </a:spcBef>
                        <a:spcAft>
                          <a:spcPts val="0"/>
                        </a:spcAft>
                        <a:tabLst>
                          <a:tab pos="-457200" algn="l"/>
                        </a:tabLst>
                      </a:pPr>
                      <a:r>
                        <a:rPr lang="en-US" sz="1000">
                          <a:effectLst/>
                          <a:latin typeface="+mj-lt"/>
                        </a:rPr>
                        <a:t>Min Att.</a:t>
                      </a:r>
                      <a:endParaRPr lang="en-US" sz="1000">
                        <a:effectLst/>
                        <a:latin typeface="+mj-lt"/>
                        <a:ea typeface="Calibri" panose="020F0502020204030204" pitchFamily="34" charset="0"/>
                        <a:cs typeface="Cordia New"/>
                      </a:endParaRPr>
                    </a:p>
                  </a:txBody>
                  <a:tcPr marL="31480" marR="31480" marT="0" marB="0" anchor="ctr"/>
                </a:tc>
                <a:tc>
                  <a:txBody>
                    <a:bodyPr/>
                    <a:lstStyle/>
                    <a:p>
                      <a:pPr marL="0" marR="0" algn="ctr">
                        <a:lnSpc>
                          <a:spcPct val="107000"/>
                        </a:lnSpc>
                        <a:spcBef>
                          <a:spcPts val="0"/>
                        </a:spcBef>
                        <a:spcAft>
                          <a:spcPts val="0"/>
                        </a:spcAft>
                        <a:tabLst>
                          <a:tab pos="-457200" algn="l"/>
                        </a:tabLst>
                      </a:pPr>
                      <a:r>
                        <a:rPr lang="en-US" sz="1000" dirty="0">
                          <a:effectLst/>
                          <a:latin typeface="+mj-lt"/>
                        </a:rPr>
                        <a:t>Price</a:t>
                      </a:r>
                      <a:endParaRPr lang="en-US" sz="1000" dirty="0">
                        <a:effectLst/>
                        <a:latin typeface="+mj-lt"/>
                        <a:ea typeface="Calibri" panose="020F0502020204030204" pitchFamily="34" charset="0"/>
                        <a:cs typeface="Cordia New"/>
                      </a:endParaRPr>
                    </a:p>
                  </a:txBody>
                  <a:tcPr marL="31480" marR="31480" marT="0" marB="0" anchor="ctr"/>
                </a:tc>
                <a:extLst>
                  <a:ext uri="{0D108BD9-81ED-4DB2-BD59-A6C34878D82A}">
                    <a16:rowId xmlns:a16="http://schemas.microsoft.com/office/drawing/2014/main" val="1884549440"/>
                  </a:ext>
                </a:extLst>
              </a:tr>
              <a:tr h="370035">
                <a:tc>
                  <a:txBody>
                    <a:bodyPr/>
                    <a:lstStyle/>
                    <a:p>
                      <a:pPr marL="0" marR="0" lvl="0" indent="0" algn="ctr" defTabSz="914400" rtl="0" eaLnBrk="1" fontAlgn="auto" latinLnBrk="0" hangingPunct="1">
                        <a:lnSpc>
                          <a:spcPct val="107000"/>
                        </a:lnSpc>
                        <a:spcBef>
                          <a:spcPts val="0"/>
                        </a:spcBef>
                        <a:spcAft>
                          <a:spcPts val="0"/>
                        </a:spcAft>
                        <a:buClrTx/>
                        <a:buSzTx/>
                        <a:buFontTx/>
                        <a:buNone/>
                        <a:tabLst>
                          <a:tab pos="-457200" algn="l"/>
                        </a:tabLst>
                        <a:defRPr/>
                      </a:pPr>
                      <a:r>
                        <a:rPr lang="en-US" sz="1000" b="0" dirty="0">
                          <a:effectLst/>
                          <a:latin typeface="+mj-lt"/>
                          <a:ea typeface="Calibri" panose="020F0502020204030204" pitchFamily="34" charset="0"/>
                          <a:cs typeface="Cordia New"/>
                        </a:rPr>
                        <a:t>Wednesday, 10</a:t>
                      </a:r>
                      <a:r>
                        <a:rPr lang="en-US" sz="1000" b="0" baseline="30000" dirty="0">
                          <a:effectLst/>
                          <a:latin typeface="+mj-lt"/>
                          <a:ea typeface="Calibri" panose="020F0502020204030204" pitchFamily="34" charset="0"/>
                          <a:cs typeface="Cordia New"/>
                        </a:rPr>
                        <a:t>th</a:t>
                      </a:r>
                      <a:r>
                        <a:rPr lang="en-US" sz="1000" b="0" dirty="0">
                          <a:effectLst/>
                          <a:latin typeface="+mj-lt"/>
                          <a:ea typeface="Calibri" panose="020F0502020204030204" pitchFamily="34" charset="0"/>
                          <a:cs typeface="Cordia New"/>
                        </a:rPr>
                        <a:t> December 2025</a:t>
                      </a:r>
                    </a:p>
                  </a:txBody>
                  <a:tcPr marL="31480" marR="31480" marT="0" marB="0" anchor="ctr"/>
                </a:tc>
                <a:tc>
                  <a:txBody>
                    <a:bodyPr/>
                    <a:lstStyle/>
                    <a:p>
                      <a:pPr marL="0" marR="0" algn="ctr">
                        <a:lnSpc>
                          <a:spcPct val="107000"/>
                        </a:lnSpc>
                        <a:spcBef>
                          <a:spcPts val="0"/>
                        </a:spcBef>
                        <a:spcAft>
                          <a:spcPts val="0"/>
                        </a:spcAft>
                        <a:tabLst>
                          <a:tab pos="-457200" algn="l"/>
                        </a:tabLst>
                      </a:pPr>
                      <a:r>
                        <a:rPr lang="en-US" sz="1000" dirty="0">
                          <a:effectLst/>
                          <a:latin typeface="+mj-lt"/>
                          <a:ea typeface="Calibri" panose="020F0502020204030204" pitchFamily="34" charset="0"/>
                          <a:cs typeface="Cordia New"/>
                        </a:rPr>
                        <a:t>08:00 onwards</a:t>
                      </a:r>
                    </a:p>
                  </a:txBody>
                  <a:tcPr marL="31480" marR="31480" marT="0" marB="0" anchor="ctr"/>
                </a:tc>
                <a:tc>
                  <a:txBody>
                    <a:bodyPr/>
                    <a:lstStyle/>
                    <a:p>
                      <a:pPr marL="0" marR="0" algn="ctr">
                        <a:lnSpc>
                          <a:spcPct val="107000"/>
                        </a:lnSpc>
                        <a:spcBef>
                          <a:spcPts val="0"/>
                        </a:spcBef>
                        <a:spcAft>
                          <a:spcPts val="0"/>
                        </a:spcAft>
                        <a:tabLst>
                          <a:tab pos="-457200" algn="l"/>
                        </a:tabLst>
                      </a:pPr>
                      <a:r>
                        <a:rPr lang="en-US" sz="1000" dirty="0">
                          <a:effectLst/>
                          <a:latin typeface="+mj-lt"/>
                          <a:ea typeface="Calibri" panose="020F0502020204030204" pitchFamily="34" charset="0"/>
                          <a:cs typeface="Cordia New"/>
                        </a:rPr>
                        <a:t>Setup</a:t>
                      </a:r>
                    </a:p>
                  </a:txBody>
                  <a:tcPr marL="31480" marR="31480" marT="0" marB="0" anchor="ctr"/>
                </a:tc>
                <a:tc rowSpan="2">
                  <a:txBody>
                    <a:bodyPr/>
                    <a:lstStyle/>
                    <a:p>
                      <a:pPr marL="0" marR="0" lvl="0" indent="0" algn="ctr" defTabSz="914400" rtl="0" eaLnBrk="1" fontAlgn="auto" latinLnBrk="0" hangingPunct="1">
                        <a:lnSpc>
                          <a:spcPct val="107000"/>
                        </a:lnSpc>
                        <a:spcBef>
                          <a:spcPts val="0"/>
                        </a:spcBef>
                        <a:spcAft>
                          <a:spcPts val="0"/>
                        </a:spcAft>
                        <a:buClrTx/>
                        <a:buSzTx/>
                        <a:buFontTx/>
                        <a:buNone/>
                        <a:tabLst>
                          <a:tab pos="-457200" algn="l"/>
                        </a:tabLst>
                        <a:defRPr/>
                      </a:pPr>
                      <a:r>
                        <a:rPr lang="en-US" sz="1000" dirty="0">
                          <a:effectLst/>
                          <a:latin typeface="+mj-lt"/>
                          <a:ea typeface="Calibri" panose="020F0502020204030204" pitchFamily="34" charset="0"/>
                          <a:cs typeface="Cordia New"/>
                        </a:rPr>
                        <a:t>The Sala Thai Ballroom, 5</a:t>
                      </a:r>
                      <a:r>
                        <a:rPr lang="en-US" sz="1000" baseline="30000" dirty="0">
                          <a:effectLst/>
                          <a:latin typeface="+mj-lt"/>
                          <a:ea typeface="Calibri" panose="020F0502020204030204" pitchFamily="34" charset="0"/>
                          <a:cs typeface="Cordia New"/>
                        </a:rPr>
                        <a:t>th</a:t>
                      </a:r>
                      <a:r>
                        <a:rPr lang="en-US" sz="1000" dirty="0">
                          <a:effectLst/>
                          <a:latin typeface="+mj-lt"/>
                          <a:ea typeface="Calibri" panose="020F0502020204030204" pitchFamily="34" charset="0"/>
                          <a:cs typeface="Cordia New"/>
                        </a:rPr>
                        <a:t> Floor</a:t>
                      </a:r>
                    </a:p>
                  </a:txBody>
                  <a:tcPr marL="31480" marR="31480" marT="0" marB="0" anchor="ctr"/>
                </a:tc>
                <a:tc rowSpan="2">
                  <a:txBody>
                    <a:bodyPr/>
                    <a:lstStyle/>
                    <a:p>
                      <a:pPr marL="0" marR="0" algn="ctr">
                        <a:lnSpc>
                          <a:spcPct val="107000"/>
                        </a:lnSpc>
                        <a:spcBef>
                          <a:spcPts val="0"/>
                        </a:spcBef>
                        <a:spcAft>
                          <a:spcPts val="0"/>
                        </a:spcAft>
                        <a:tabLst>
                          <a:tab pos="-457200" algn="l"/>
                        </a:tabLst>
                      </a:pPr>
                      <a:r>
                        <a:rPr lang="en-US" sz="1000" dirty="0">
                          <a:effectLst/>
                          <a:latin typeface="+mj-lt"/>
                          <a:ea typeface="Calibri" panose="020F0502020204030204" pitchFamily="34" charset="0"/>
                          <a:cs typeface="Cordia New"/>
                        </a:rPr>
                        <a:t>Rounds</a:t>
                      </a:r>
                    </a:p>
                  </a:txBody>
                  <a:tcPr marL="31480" marR="31480" marT="0" marB="0" anchor="ctr"/>
                </a:tc>
                <a:tc>
                  <a:txBody>
                    <a:bodyPr/>
                    <a:lstStyle/>
                    <a:p>
                      <a:pPr marL="0" marR="0" algn="ctr">
                        <a:lnSpc>
                          <a:spcPct val="107000"/>
                        </a:lnSpc>
                        <a:spcBef>
                          <a:spcPts val="0"/>
                        </a:spcBef>
                        <a:spcAft>
                          <a:spcPts val="0"/>
                        </a:spcAft>
                        <a:tabLst>
                          <a:tab pos="-457200" algn="l"/>
                        </a:tabLst>
                      </a:pPr>
                      <a:endParaRPr lang="en-US" sz="1000" dirty="0">
                        <a:effectLst/>
                        <a:latin typeface="+mj-lt"/>
                        <a:ea typeface="Calibri" panose="020F0502020204030204" pitchFamily="34" charset="0"/>
                        <a:cs typeface="Cordia New"/>
                      </a:endParaRPr>
                    </a:p>
                  </a:txBody>
                  <a:tcPr marL="31480" marR="31480" marT="0" marB="0" anchor="ctr"/>
                </a:tc>
                <a:tc rowSpan="2">
                  <a:txBody>
                    <a:bodyPr/>
                    <a:lstStyle/>
                    <a:p>
                      <a:pPr marL="0" marR="0" algn="ctr">
                        <a:lnSpc>
                          <a:spcPct val="107000"/>
                        </a:lnSpc>
                        <a:spcBef>
                          <a:spcPts val="0"/>
                        </a:spcBef>
                        <a:spcAft>
                          <a:spcPts val="0"/>
                        </a:spcAft>
                        <a:tabLst>
                          <a:tab pos="-457200" algn="l"/>
                        </a:tabLst>
                      </a:pPr>
                      <a:r>
                        <a:rPr lang="en-US" sz="1000" dirty="0">
                          <a:effectLst/>
                          <a:latin typeface="+mj-lt"/>
                          <a:ea typeface="Calibri" panose="020F0502020204030204" pitchFamily="34" charset="0"/>
                          <a:cs typeface="Cordia New"/>
                        </a:rPr>
                        <a:t>Minimum Spending @THB 350,000 net</a:t>
                      </a:r>
                    </a:p>
                  </a:txBody>
                  <a:tcPr marL="31480" marR="31480" marT="0" marB="0" anchor="ctr"/>
                </a:tc>
                <a:extLst>
                  <a:ext uri="{0D108BD9-81ED-4DB2-BD59-A6C34878D82A}">
                    <a16:rowId xmlns:a16="http://schemas.microsoft.com/office/drawing/2014/main" val="206647520"/>
                  </a:ext>
                </a:extLst>
              </a:tr>
              <a:tr h="370035">
                <a:tc>
                  <a:txBody>
                    <a:bodyPr/>
                    <a:lstStyle/>
                    <a:p>
                      <a:pPr marL="0" marR="0" algn="ctr">
                        <a:lnSpc>
                          <a:spcPct val="107000"/>
                        </a:lnSpc>
                        <a:spcBef>
                          <a:spcPts val="0"/>
                        </a:spcBef>
                        <a:spcAft>
                          <a:spcPts val="0"/>
                        </a:spcAft>
                        <a:tabLst>
                          <a:tab pos="-457200" algn="l"/>
                        </a:tabLst>
                      </a:pPr>
                      <a:r>
                        <a:rPr lang="en-US" sz="1000" b="0" dirty="0">
                          <a:effectLst/>
                          <a:latin typeface="+mj-lt"/>
                          <a:ea typeface="Calibri" panose="020F0502020204030204" pitchFamily="34" charset="0"/>
                          <a:cs typeface="Cordia New"/>
                        </a:rPr>
                        <a:t>Wednesday, 10</a:t>
                      </a:r>
                      <a:r>
                        <a:rPr lang="en-US" sz="1000" b="0" baseline="30000" dirty="0">
                          <a:effectLst/>
                          <a:latin typeface="+mj-lt"/>
                          <a:ea typeface="Calibri" panose="020F0502020204030204" pitchFamily="34" charset="0"/>
                          <a:cs typeface="Cordia New"/>
                        </a:rPr>
                        <a:t>th</a:t>
                      </a:r>
                      <a:r>
                        <a:rPr lang="en-US" sz="1000" b="0" dirty="0">
                          <a:effectLst/>
                          <a:latin typeface="+mj-lt"/>
                          <a:ea typeface="Calibri" panose="020F0502020204030204" pitchFamily="34" charset="0"/>
                          <a:cs typeface="Cordia New"/>
                        </a:rPr>
                        <a:t> December 2025</a:t>
                      </a:r>
                    </a:p>
                  </a:txBody>
                  <a:tcPr marL="31480" marR="31480" marT="0" marB="0" anchor="ctr"/>
                </a:tc>
                <a:tc>
                  <a:txBody>
                    <a:bodyPr/>
                    <a:lstStyle/>
                    <a:p>
                      <a:pPr marL="0" marR="0" algn="ctr">
                        <a:lnSpc>
                          <a:spcPct val="107000"/>
                        </a:lnSpc>
                        <a:spcBef>
                          <a:spcPts val="0"/>
                        </a:spcBef>
                        <a:spcAft>
                          <a:spcPts val="0"/>
                        </a:spcAft>
                        <a:tabLst>
                          <a:tab pos="-457200" algn="l"/>
                        </a:tabLst>
                      </a:pPr>
                      <a:r>
                        <a:rPr lang="en-US" sz="1000" dirty="0">
                          <a:effectLst/>
                          <a:latin typeface="+mj-lt"/>
                          <a:ea typeface="Calibri" panose="020F0502020204030204" pitchFamily="34" charset="0"/>
                          <a:cs typeface="Cordia New"/>
                        </a:rPr>
                        <a:t>18:00-22:00</a:t>
                      </a:r>
                    </a:p>
                  </a:txBody>
                  <a:tcPr marL="31480" marR="31480" marT="0" marB="0" anchor="ctr"/>
                </a:tc>
                <a:tc>
                  <a:txBody>
                    <a:bodyPr/>
                    <a:lstStyle/>
                    <a:p>
                      <a:pPr marL="0" marR="0" algn="ctr">
                        <a:lnSpc>
                          <a:spcPct val="107000"/>
                        </a:lnSpc>
                        <a:spcBef>
                          <a:spcPts val="0"/>
                        </a:spcBef>
                        <a:spcAft>
                          <a:spcPts val="0"/>
                        </a:spcAft>
                        <a:tabLst>
                          <a:tab pos="-457200" algn="l"/>
                        </a:tabLst>
                      </a:pPr>
                      <a:r>
                        <a:rPr lang="en-US" sz="1000" dirty="0">
                          <a:effectLst/>
                          <a:latin typeface="+mj-lt"/>
                          <a:ea typeface="Calibri" panose="020F0502020204030204" pitchFamily="34" charset="0"/>
                          <a:cs typeface="Cordia New"/>
                        </a:rPr>
                        <a:t>Dinner</a:t>
                      </a:r>
                    </a:p>
                  </a:txBody>
                  <a:tcPr marL="31480" marR="31480" marT="0" marB="0" anchor="ctr"/>
                </a:tc>
                <a:tc vMerge="1">
                  <a:txBody>
                    <a:bodyPr/>
                    <a:lstStyle/>
                    <a:p>
                      <a:endParaRPr dirty="0"/>
                    </a:p>
                  </a:txBody>
                  <a:tcPr marL="31480" marR="31480" marT="0" marB="0" anchor="ctr"/>
                </a:tc>
                <a:tc vMerge="1">
                  <a:txBody>
                    <a:bodyPr/>
                    <a:lstStyle/>
                    <a:p>
                      <a:endParaRPr dirty="0"/>
                    </a:p>
                  </a:txBody>
                  <a:tcPr marL="31480" marR="31480" marT="0" marB="0" anchor="ctr"/>
                </a:tc>
                <a:tc>
                  <a:txBody>
                    <a:bodyPr/>
                    <a:lstStyle/>
                    <a:p>
                      <a:pPr marL="0" marR="0" algn="ctr">
                        <a:lnSpc>
                          <a:spcPct val="107000"/>
                        </a:lnSpc>
                        <a:spcBef>
                          <a:spcPts val="0"/>
                        </a:spcBef>
                        <a:spcAft>
                          <a:spcPts val="0"/>
                        </a:spcAft>
                        <a:tabLst>
                          <a:tab pos="-457200" algn="l"/>
                        </a:tabLst>
                      </a:pPr>
                      <a:r>
                        <a:rPr lang="en-US" sz="1000" dirty="0">
                          <a:effectLst/>
                          <a:latin typeface="+mj-lt"/>
                          <a:ea typeface="Calibri" panose="020F0502020204030204" pitchFamily="34" charset="0"/>
                          <a:cs typeface="Cordia New"/>
                        </a:rPr>
                        <a:t>130</a:t>
                      </a:r>
                    </a:p>
                  </a:txBody>
                  <a:tcPr marL="31480" marR="31480" marT="0" marB="0" anchor="ctr"/>
                </a:tc>
                <a:tc vMerge="1">
                  <a:txBody>
                    <a:bodyPr/>
                    <a:lstStyle/>
                    <a:p>
                      <a:endParaRPr dirty="0"/>
                    </a:p>
                  </a:txBody>
                  <a:tcPr marL="31480" marR="31480" marT="0" marB="0" anchor="ctr"/>
                </a:tc>
                <a:extLst>
                  <a:ext uri="{0D108BD9-81ED-4DB2-BD59-A6C34878D82A}">
                    <a16:rowId xmlns:a16="http://schemas.microsoft.com/office/drawing/2014/main" val="929292470"/>
                  </a:ext>
                </a:extLst>
              </a:tr>
            </a:tbl>
          </a:graphicData>
        </a:graphic>
      </p:graphicFrame>
      <p:sp>
        <p:nvSpPr>
          <p:cNvPr id="13" name="TextBox 12">
            <a:extLst>
              <a:ext uri="{FF2B5EF4-FFF2-40B4-BE49-F238E27FC236}">
                <a16:creationId xmlns:a16="http://schemas.microsoft.com/office/drawing/2014/main" id="{30CF180E-B531-4D68-8E81-7E4A5668AD56}"/>
              </a:ext>
            </a:extLst>
          </p:cNvPr>
          <p:cNvSpPr txBox="1"/>
          <p:nvPr/>
        </p:nvSpPr>
        <p:spPr>
          <a:xfrm>
            <a:off x="889220" y="5065711"/>
            <a:ext cx="4171335" cy="562398"/>
          </a:xfrm>
          <a:prstGeom prst="rect">
            <a:avLst/>
          </a:prstGeom>
          <a:noFill/>
        </p:spPr>
        <p:txBody>
          <a:bodyPr wrap="none" rtlCol="0">
            <a:spAutoFit/>
          </a:bodyPr>
          <a:lstStyle/>
          <a:p>
            <a:pPr marL="285750" indent="-285750">
              <a:lnSpc>
                <a:spcPct val="150000"/>
              </a:lnSpc>
              <a:buFont typeface="Wingdings" panose="05000000000000000000" pitchFamily="2" charset="2"/>
              <a:buChar char="q"/>
            </a:pPr>
            <a:r>
              <a:rPr lang="ja-JP" altLang="en-US" sz="1050" b="1" dirty="0">
                <a:solidFill>
                  <a:srgbClr val="FF0000"/>
                </a:solidFill>
                <a:latin typeface="Arial" panose="020B0604020202020204" pitchFamily="34" charset="0"/>
                <a:cs typeface="Arial" panose="020B0604020202020204" pitchFamily="34" charset="0"/>
              </a:rPr>
              <a:t>✓ </a:t>
            </a:r>
            <a:r>
              <a:rPr lang="en-US" sz="1050" dirty="0">
                <a:solidFill>
                  <a:srgbClr val="0000FF"/>
                </a:solidFill>
                <a:latin typeface="+mj-lt"/>
                <a:cs typeface="Arial" panose="020B0604020202020204" pitchFamily="34" charset="0"/>
              </a:rPr>
              <a:t>Please kindly confirm dinner agenda</a:t>
            </a:r>
          </a:p>
          <a:p>
            <a:pPr marL="285750" indent="-285750">
              <a:lnSpc>
                <a:spcPct val="150000"/>
              </a:lnSpc>
              <a:buFont typeface="Wingdings" panose="05000000000000000000" pitchFamily="2" charset="2"/>
              <a:buChar char="q"/>
            </a:pPr>
            <a:r>
              <a:rPr lang="en-US" sz="1050" dirty="0">
                <a:solidFill>
                  <a:srgbClr val="0000FF"/>
                </a:solidFill>
                <a:latin typeface="+mj-lt"/>
                <a:cs typeface="Arial" panose="020B0604020202020204" pitchFamily="34" charset="0"/>
              </a:rPr>
              <a:t>Please kindly confirm the final number of </a:t>
            </a:r>
            <a:r>
              <a:rPr lang="en-US" sz="1100" dirty="0">
                <a:solidFill>
                  <a:srgbClr val="0000FF"/>
                </a:solidFill>
                <a:latin typeface="+mj-lt"/>
                <a:cs typeface="Arial" panose="020B0604020202020204" pitchFamily="34" charset="0"/>
              </a:rPr>
              <a:t>participants</a:t>
            </a:r>
            <a:r>
              <a:rPr lang="en-US" sz="1050" dirty="0">
                <a:solidFill>
                  <a:srgbClr val="0000FF"/>
                </a:solidFill>
                <a:latin typeface="+mj-lt"/>
                <a:cs typeface="Arial" panose="020B0604020202020204" pitchFamily="34" charset="0"/>
              </a:rPr>
              <a:t> by 1 Dec 2025</a:t>
            </a:r>
          </a:p>
        </p:txBody>
      </p:sp>
    </p:spTree>
    <p:extLst>
      <p:ext uri="{BB962C8B-B14F-4D97-AF65-F5344CB8AC3E}">
        <p14:creationId xmlns:p14="http://schemas.microsoft.com/office/powerpoint/2010/main" val="23300681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A54AB31-8708-9A09-512A-1344D65BE61E}"/>
              </a:ext>
            </a:extLst>
          </p:cNvPr>
          <p:cNvSpPr>
            <a:spLocks noGrp="1"/>
          </p:cNvSpPr>
          <p:nvPr>
            <p:ph type="title"/>
          </p:nvPr>
        </p:nvSpPr>
        <p:spPr/>
        <p:txBody>
          <a:bodyPr>
            <a:normAutofit/>
          </a:bodyPr>
          <a:lstStyle/>
          <a:p>
            <a:r>
              <a:rPr kumimoji="1" lang="ja-JP" altLang="en-US" sz="3200" dirty="0"/>
              <a:t>式次第</a:t>
            </a:r>
          </a:p>
        </p:txBody>
      </p:sp>
      <p:sp>
        <p:nvSpPr>
          <p:cNvPr id="3" name="コンテンツ プレースホルダー 2">
            <a:extLst>
              <a:ext uri="{FF2B5EF4-FFF2-40B4-BE49-F238E27FC236}">
                <a16:creationId xmlns:a16="http://schemas.microsoft.com/office/drawing/2014/main" id="{DF5E642E-BB7F-E5A7-2E98-0E07CD940DAD}"/>
              </a:ext>
            </a:extLst>
          </p:cNvPr>
          <p:cNvSpPr>
            <a:spLocks noGrp="1"/>
          </p:cNvSpPr>
          <p:nvPr>
            <p:ph idx="1"/>
          </p:nvPr>
        </p:nvSpPr>
        <p:spPr>
          <a:xfrm>
            <a:off x="623945" y="1825625"/>
            <a:ext cx="11220224" cy="4351338"/>
          </a:xfrm>
        </p:spPr>
        <p:txBody>
          <a:bodyPr>
            <a:normAutofit fontScale="92500" lnSpcReduction="10000"/>
          </a:bodyPr>
          <a:lstStyle/>
          <a:p>
            <a:r>
              <a:rPr kumimoji="1" lang="en-US" altLang="ja-JP" sz="2200" dirty="0"/>
              <a:t>17:45	</a:t>
            </a:r>
            <a:r>
              <a:rPr kumimoji="1" lang="ja-JP" altLang="en-US" sz="2200" dirty="0"/>
              <a:t>レシービングライン</a:t>
            </a:r>
            <a:r>
              <a:rPr kumimoji="1" lang="en-US" altLang="ja-JP" sz="2200" dirty="0"/>
              <a:t>(</a:t>
            </a:r>
            <a:r>
              <a:rPr kumimoji="1" lang="ja-JP" altLang="en-US" sz="2200" dirty="0"/>
              <a:t>桐山国際戦略局次長、大鷹大使、堀川交渉官）</a:t>
            </a:r>
            <a:endParaRPr kumimoji="1" lang="en-US" altLang="ja-JP" sz="2200" dirty="0"/>
          </a:p>
          <a:p>
            <a:pPr marL="0" indent="0">
              <a:buNone/>
            </a:pPr>
            <a:r>
              <a:rPr kumimoji="1" lang="en-US" altLang="ja-JP" sz="2200" dirty="0"/>
              <a:t>	</a:t>
            </a:r>
            <a:r>
              <a:rPr kumimoji="1" lang="ja-JP" altLang="en-US" sz="2200" dirty="0"/>
              <a:t>ドアオープン、ドリンクサービス開始（</a:t>
            </a:r>
            <a:r>
              <a:rPr kumimoji="1" lang="en-US" altLang="ja-JP" sz="2200" dirty="0"/>
              <a:t>2</a:t>
            </a:r>
            <a:r>
              <a:rPr kumimoji="1" lang="ja-JP" altLang="en-US" sz="2200" dirty="0"/>
              <a:t>時間フリーフロー）、</a:t>
            </a:r>
            <a:endParaRPr kumimoji="1" lang="en-US" altLang="ja-JP" sz="2200" dirty="0"/>
          </a:p>
          <a:p>
            <a:pPr marL="0" indent="0">
              <a:buNone/>
            </a:pPr>
            <a:r>
              <a:rPr kumimoji="1" lang="en-US" altLang="ja-JP" sz="2200" dirty="0"/>
              <a:t>	</a:t>
            </a:r>
            <a:r>
              <a:rPr kumimoji="1" lang="ja-JP" altLang="en-US" sz="2200" dirty="0"/>
              <a:t>音楽・ビデオ開始</a:t>
            </a:r>
            <a:endParaRPr kumimoji="1" lang="en-US" altLang="ja-JP" sz="2200" dirty="0"/>
          </a:p>
          <a:p>
            <a:r>
              <a:rPr kumimoji="1" lang="en-US" altLang="ja-JP" sz="2200" dirty="0"/>
              <a:t>18:00	</a:t>
            </a:r>
            <a:r>
              <a:rPr kumimoji="1" lang="ja-JP" altLang="en-US" sz="2200" dirty="0"/>
              <a:t>（長屋国際機関室室長によるキュー出し）（音楽・ビデオ停止）司会</a:t>
            </a:r>
            <a:endParaRPr kumimoji="1" lang="en-US" altLang="ja-JP" sz="2200" dirty="0"/>
          </a:p>
          <a:p>
            <a:pPr marL="0" indent="0">
              <a:buNone/>
              <a:tabLst>
                <a:tab pos="1344613" algn="l"/>
              </a:tabLst>
            </a:pPr>
            <a:r>
              <a:rPr kumimoji="1" lang="ja-JP" altLang="en-US" sz="2200" dirty="0"/>
              <a:t>　　挨拶</a:t>
            </a:r>
            <a:r>
              <a:rPr kumimoji="1" lang="en-US" altLang="ja-JP" sz="2200" dirty="0"/>
              <a:t>	</a:t>
            </a:r>
            <a:r>
              <a:rPr kumimoji="1" lang="ja-JP" altLang="en-US" sz="2200" dirty="0"/>
              <a:t>桐山国際戦略局次長（</a:t>
            </a:r>
            <a:r>
              <a:rPr kumimoji="1" lang="en-US" altLang="ja-JP" sz="2200" dirty="0"/>
              <a:t>3</a:t>
            </a:r>
            <a:r>
              <a:rPr kumimoji="1" lang="ja-JP" altLang="en-US" sz="2200" dirty="0"/>
              <a:t>分→近藤事務局長呼び込み）</a:t>
            </a:r>
            <a:endParaRPr kumimoji="1" lang="en-US" altLang="ja-JP" sz="2200" dirty="0"/>
          </a:p>
          <a:p>
            <a:pPr marL="457200" lvl="1" indent="0">
              <a:buNone/>
              <a:tabLst>
                <a:tab pos="1344613" algn="l"/>
              </a:tabLst>
            </a:pPr>
            <a:r>
              <a:rPr kumimoji="1" lang="en-US" altLang="ja-JP" sz="2200" dirty="0"/>
              <a:t>	</a:t>
            </a:r>
            <a:r>
              <a:rPr kumimoji="1" lang="ja-JP" altLang="en-US" sz="2200" dirty="0"/>
              <a:t>近藤事務局長（</a:t>
            </a:r>
            <a:r>
              <a:rPr kumimoji="1" lang="en-US" altLang="ja-JP" sz="2200" dirty="0"/>
              <a:t>3</a:t>
            </a:r>
            <a:r>
              <a:rPr kumimoji="1" lang="ja-JP" altLang="en-US" sz="2200" dirty="0"/>
              <a:t>分）（→桐山国際戦略局次長による堀川交渉官の紹介、呼び込み）</a:t>
            </a:r>
            <a:endParaRPr kumimoji="1" lang="en-US" altLang="ja-JP" sz="2200" dirty="0"/>
          </a:p>
          <a:p>
            <a:pPr marL="457200" lvl="1" indent="0">
              <a:buNone/>
              <a:tabLst>
                <a:tab pos="1344613" algn="l"/>
              </a:tabLst>
            </a:pPr>
            <a:r>
              <a:rPr kumimoji="1" lang="en-US" altLang="ja-JP" sz="2200" dirty="0"/>
              <a:t>	</a:t>
            </a:r>
            <a:r>
              <a:rPr kumimoji="1" lang="ja-JP" altLang="en-US" sz="2200" dirty="0"/>
              <a:t>堀川交渉官（</a:t>
            </a:r>
            <a:r>
              <a:rPr kumimoji="1" lang="en-US" altLang="ja-JP" sz="2200" dirty="0"/>
              <a:t>3</a:t>
            </a:r>
            <a:r>
              <a:rPr kumimoji="1" lang="ja-JP" altLang="en-US" sz="2200" dirty="0"/>
              <a:t>分）（→桐山国際戦略局次長による大鷹大使の呼び込み）</a:t>
            </a:r>
            <a:endParaRPr kumimoji="1" lang="en-US" altLang="ja-JP" sz="2200" dirty="0"/>
          </a:p>
          <a:p>
            <a:pPr marL="457200" lvl="1" indent="0">
              <a:buNone/>
              <a:tabLst>
                <a:tab pos="1344613" algn="l"/>
              </a:tabLst>
            </a:pPr>
            <a:r>
              <a:rPr kumimoji="1" lang="en-US" altLang="ja-JP" sz="2200" dirty="0"/>
              <a:t>	</a:t>
            </a:r>
            <a:r>
              <a:rPr kumimoji="1" lang="ja-JP" altLang="en-US" sz="2200" dirty="0"/>
              <a:t>大鷹大使（</a:t>
            </a:r>
            <a:r>
              <a:rPr kumimoji="1" lang="en-US" altLang="ja-JP" sz="2200" dirty="0"/>
              <a:t>3</a:t>
            </a:r>
            <a:r>
              <a:rPr kumimoji="1" lang="ja-JP" altLang="en-US" sz="2200" dirty="0"/>
              <a:t>分）</a:t>
            </a:r>
            <a:endParaRPr kumimoji="1" lang="en-US" altLang="ja-JP" sz="2200" dirty="0"/>
          </a:p>
          <a:p>
            <a:endParaRPr kumimoji="1" lang="en-US" altLang="ja-JP" sz="2200" dirty="0"/>
          </a:p>
          <a:p>
            <a:r>
              <a:rPr kumimoji="1" lang="en-US" altLang="ja-JP" sz="2200" dirty="0"/>
              <a:t>18:15	</a:t>
            </a:r>
            <a:r>
              <a:rPr kumimoji="1" lang="ja-JP" altLang="en-US" sz="2200" dirty="0"/>
              <a:t>（音楽・ビデオ再開）司会</a:t>
            </a:r>
            <a:endParaRPr kumimoji="1" lang="en-US" altLang="ja-JP" sz="2200" dirty="0"/>
          </a:p>
          <a:p>
            <a:r>
              <a:rPr kumimoji="1" lang="en-US" altLang="ja-JP" sz="2200" dirty="0"/>
              <a:t>19:00	</a:t>
            </a:r>
            <a:r>
              <a:rPr kumimoji="1" lang="ja-JP" altLang="en-US" sz="2200" dirty="0"/>
              <a:t>（長屋国際機関室室長によるキュー出し）司会</a:t>
            </a:r>
            <a:endParaRPr kumimoji="1" lang="en-US" altLang="ja-JP" sz="2200" dirty="0"/>
          </a:p>
          <a:p>
            <a:pPr marL="0" indent="0">
              <a:buNone/>
            </a:pPr>
            <a:r>
              <a:rPr kumimoji="1" lang="ja-JP" altLang="en-US" sz="1800" dirty="0"/>
              <a:t>　　　　</a:t>
            </a:r>
            <a:endParaRPr kumimoji="1" lang="en-US" altLang="ja-JP" sz="1800" dirty="0"/>
          </a:p>
          <a:p>
            <a:pPr marL="0" indent="0">
              <a:buNone/>
            </a:pPr>
            <a:endParaRPr kumimoji="1" lang="ja-JP" altLang="en-US" sz="1800" dirty="0"/>
          </a:p>
        </p:txBody>
      </p:sp>
    </p:spTree>
    <p:extLst>
      <p:ext uri="{BB962C8B-B14F-4D97-AF65-F5344CB8AC3E}">
        <p14:creationId xmlns:p14="http://schemas.microsoft.com/office/powerpoint/2010/main" val="28834197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FA274A3-6521-25B9-B714-317651D410A7}"/>
              </a:ext>
            </a:extLst>
          </p:cNvPr>
          <p:cNvSpPr>
            <a:spLocks noGrp="1"/>
          </p:cNvSpPr>
          <p:nvPr>
            <p:ph type="ctrTitle"/>
          </p:nvPr>
        </p:nvSpPr>
        <p:spPr>
          <a:xfrm>
            <a:off x="236209" y="251036"/>
            <a:ext cx="9144000" cy="508579"/>
          </a:xfrm>
        </p:spPr>
        <p:txBody>
          <a:bodyPr>
            <a:normAutofit/>
          </a:bodyPr>
          <a:lstStyle/>
          <a:p>
            <a:pPr algn="l"/>
            <a:r>
              <a:rPr kumimoji="1" lang="ja-JP" altLang="en-US" sz="2800" dirty="0"/>
              <a:t>式次第（ホテル、スクリーン・音楽、司会部分）</a:t>
            </a:r>
          </a:p>
        </p:txBody>
      </p:sp>
      <p:sp>
        <p:nvSpPr>
          <p:cNvPr id="3" name="字幕 2">
            <a:extLst>
              <a:ext uri="{FF2B5EF4-FFF2-40B4-BE49-F238E27FC236}">
                <a16:creationId xmlns:a16="http://schemas.microsoft.com/office/drawing/2014/main" id="{09755B1B-83C0-4FBD-15CE-976AAE38A5BB}"/>
              </a:ext>
            </a:extLst>
          </p:cNvPr>
          <p:cNvSpPr>
            <a:spLocks noGrp="1"/>
          </p:cNvSpPr>
          <p:nvPr>
            <p:ph type="subTitle" idx="1"/>
          </p:nvPr>
        </p:nvSpPr>
        <p:spPr>
          <a:xfrm>
            <a:off x="416963" y="824302"/>
            <a:ext cx="6795884" cy="5576497"/>
          </a:xfrm>
        </p:spPr>
        <p:txBody>
          <a:bodyPr>
            <a:normAutofit lnSpcReduction="10000"/>
          </a:bodyPr>
          <a:lstStyle/>
          <a:p>
            <a:pPr marL="806450" indent="-806450" algn="l">
              <a:tabLst>
                <a:tab pos="722313" algn="l"/>
              </a:tabLst>
            </a:pPr>
            <a:r>
              <a:rPr kumimoji="1" lang="en-US" altLang="ja-JP" sz="1800" dirty="0"/>
              <a:t>16:30    Japanese host staff to check room layout i.e. stage, podium, microphone, table spacing, video &amp; audio input/output.</a:t>
            </a:r>
          </a:p>
          <a:p>
            <a:pPr marL="806450" indent="-806450" algn="l">
              <a:tabLst>
                <a:tab pos="722313" algn="l"/>
              </a:tabLst>
            </a:pPr>
            <a:r>
              <a:rPr kumimoji="1" lang="en-US" altLang="ja-JP" sz="1800" dirty="0"/>
              <a:t>17:15    Japanese dignitaries arrive and check speech position and microphone level</a:t>
            </a:r>
          </a:p>
          <a:p>
            <a:pPr marL="806450" indent="-806450" algn="l" defTabSz="806450">
              <a:tabLst>
                <a:tab pos="722313" algn="l"/>
              </a:tabLst>
            </a:pPr>
            <a:r>
              <a:rPr kumimoji="1" lang="en-US" altLang="ja-JP" sz="1800" dirty="0"/>
              <a:t>17:30~	Free</a:t>
            </a:r>
            <a:r>
              <a:rPr kumimoji="1" lang="ja-JP" altLang="en-US" sz="1800" dirty="0"/>
              <a:t> </a:t>
            </a:r>
            <a:r>
              <a:rPr kumimoji="1" lang="en-US" altLang="ja-JP" sz="1800" dirty="0"/>
              <a:t>flow</a:t>
            </a:r>
            <a:r>
              <a:rPr kumimoji="1" lang="ja-JP" altLang="en-US" sz="1800" dirty="0"/>
              <a:t> </a:t>
            </a:r>
            <a:r>
              <a:rPr kumimoji="1" lang="en-US" altLang="ja-JP" sz="1800" dirty="0"/>
              <a:t>of</a:t>
            </a:r>
            <a:r>
              <a:rPr kumimoji="1" lang="ja-JP" altLang="en-US" sz="1800" dirty="0"/>
              <a:t> </a:t>
            </a:r>
            <a:r>
              <a:rPr kumimoji="1" lang="en-US" altLang="ja-JP" sz="1800" dirty="0"/>
              <a:t>drinks</a:t>
            </a:r>
            <a:r>
              <a:rPr kumimoji="1" lang="ja-JP" altLang="en-US" sz="1800" dirty="0"/>
              <a:t> </a:t>
            </a:r>
            <a:r>
              <a:rPr kumimoji="1" lang="en-US" altLang="ja-JP" sz="1800" dirty="0"/>
              <a:t>starts</a:t>
            </a:r>
            <a:r>
              <a:rPr kumimoji="1" lang="ja-JP" altLang="en-US" sz="1800" dirty="0"/>
              <a:t> </a:t>
            </a:r>
            <a:r>
              <a:rPr kumimoji="1" lang="en-US" altLang="ja-JP" sz="1800" dirty="0"/>
              <a:t>as</a:t>
            </a:r>
            <a:r>
              <a:rPr kumimoji="1" lang="ja-JP" altLang="en-US" sz="1800" dirty="0"/>
              <a:t> </a:t>
            </a:r>
            <a:r>
              <a:rPr kumimoji="1" lang="en-US" altLang="ja-JP" sz="1800" dirty="0"/>
              <a:t>the</a:t>
            </a:r>
            <a:r>
              <a:rPr kumimoji="1" lang="ja-JP" altLang="en-US" sz="1800" dirty="0"/>
              <a:t> </a:t>
            </a:r>
            <a:r>
              <a:rPr kumimoji="1" lang="en-US" altLang="ja-JP" sz="1800" dirty="0"/>
              <a:t>first</a:t>
            </a:r>
            <a:r>
              <a:rPr kumimoji="1" lang="ja-JP" altLang="en-US" sz="1800" dirty="0"/>
              <a:t> </a:t>
            </a:r>
            <a:r>
              <a:rPr kumimoji="1" lang="en-US" altLang="ja-JP" sz="1800" dirty="0"/>
              <a:t>guest</a:t>
            </a:r>
            <a:r>
              <a:rPr kumimoji="1" lang="ja-JP" altLang="en-US" sz="1800" dirty="0"/>
              <a:t> </a:t>
            </a:r>
            <a:r>
              <a:rPr kumimoji="1" lang="en-US" altLang="ja-JP" sz="1800" dirty="0"/>
              <a:t>arrives </a:t>
            </a:r>
          </a:p>
          <a:p>
            <a:pPr marL="806450" indent="-806450" algn="l" defTabSz="806450">
              <a:spcBef>
                <a:spcPts val="0"/>
              </a:spcBef>
              <a:tabLst>
                <a:tab pos="722313" algn="l"/>
              </a:tabLst>
            </a:pPr>
            <a:r>
              <a:rPr kumimoji="1" lang="en-US" altLang="ja-JP" sz="1800" dirty="0"/>
              <a:t>	Music &amp; Video start</a:t>
            </a:r>
          </a:p>
          <a:p>
            <a:pPr marL="806450" indent="-806450" algn="l">
              <a:tabLst>
                <a:tab pos="722313" algn="l"/>
              </a:tabLst>
            </a:pPr>
            <a:r>
              <a:rPr kumimoji="1" lang="en-US" altLang="ja-JP" sz="1800" dirty="0"/>
              <a:t>17:45    Receiving line of 3 dignitaries at the entrance to Sala Thai ballroom</a:t>
            </a:r>
          </a:p>
          <a:p>
            <a:pPr marL="806450" indent="-806450" algn="l">
              <a:spcBef>
                <a:spcPts val="600"/>
              </a:spcBef>
              <a:tabLst>
                <a:tab pos="722313" algn="l"/>
              </a:tabLst>
            </a:pPr>
            <a:r>
              <a:rPr kumimoji="1" lang="en-US" altLang="ja-JP" sz="1800" dirty="0"/>
              <a:t>18:00    Food</a:t>
            </a:r>
            <a:r>
              <a:rPr kumimoji="1" lang="ja-JP" altLang="en-US" sz="1800" dirty="0"/>
              <a:t> </a:t>
            </a:r>
            <a:r>
              <a:rPr kumimoji="1" lang="en-US" altLang="ja-JP" sz="1800" dirty="0"/>
              <a:t>services</a:t>
            </a:r>
            <a:r>
              <a:rPr kumimoji="1" lang="ja-JP" altLang="en-US" sz="1800" dirty="0"/>
              <a:t> </a:t>
            </a:r>
            <a:r>
              <a:rPr kumimoji="1" lang="en-US" altLang="ja-JP" sz="1800" dirty="0"/>
              <a:t>standby, </a:t>
            </a:r>
          </a:p>
          <a:p>
            <a:pPr marL="806450" indent="-806450" algn="l">
              <a:spcBef>
                <a:spcPts val="0"/>
              </a:spcBef>
              <a:tabLst>
                <a:tab pos="722313" algn="l"/>
              </a:tabLst>
            </a:pPr>
            <a:r>
              <a:rPr kumimoji="1" lang="en-US" altLang="ja-JP" sz="1800" dirty="0"/>
              <a:t>	(on cue) Music</a:t>
            </a:r>
            <a:r>
              <a:rPr kumimoji="1" lang="ja-JP" altLang="en-US" sz="1800" dirty="0"/>
              <a:t> </a:t>
            </a:r>
            <a:r>
              <a:rPr kumimoji="1" lang="en-US" altLang="ja-JP" sz="1800" dirty="0"/>
              <a:t>stops,</a:t>
            </a:r>
            <a:r>
              <a:rPr kumimoji="1" lang="ja-JP" altLang="en-US" sz="1800" dirty="0"/>
              <a:t> </a:t>
            </a:r>
            <a:r>
              <a:rPr kumimoji="1" lang="en-US" altLang="ja-JP" sz="1800" dirty="0"/>
              <a:t>Video changes to Slide</a:t>
            </a:r>
          </a:p>
          <a:p>
            <a:pPr marL="806450" indent="-806450" algn="l">
              <a:spcBef>
                <a:spcPts val="0"/>
              </a:spcBef>
              <a:tabLst>
                <a:tab pos="722313" algn="l"/>
              </a:tabLst>
            </a:pPr>
            <a:r>
              <a:rPr kumimoji="1" lang="en-US" altLang="ja-JP" sz="1800" dirty="0"/>
              <a:t>	MC announce the start of the reception (</a:t>
            </a:r>
            <a:r>
              <a:rPr kumimoji="1" lang="en-US" altLang="ja-JP" sz="1800" dirty="0">
                <a:solidFill>
                  <a:srgbClr val="FF0000"/>
                </a:solidFill>
              </a:rPr>
              <a:t>MC1,2</a:t>
            </a:r>
            <a:r>
              <a:rPr kumimoji="1" lang="en-US" altLang="ja-JP" sz="1800" dirty="0"/>
              <a:t>) </a:t>
            </a:r>
          </a:p>
          <a:p>
            <a:pPr marL="806450" indent="-806450" algn="l">
              <a:spcBef>
                <a:spcPts val="0"/>
              </a:spcBef>
              <a:tabLst>
                <a:tab pos="722313" algn="l"/>
              </a:tabLst>
            </a:pPr>
            <a:r>
              <a:rPr kumimoji="1" lang="en-US" altLang="ja-JP" sz="1800" dirty="0"/>
              <a:t>	Speeches from host and guest dignitaries (4 speeches, 3 minutes each), </a:t>
            </a:r>
          </a:p>
          <a:p>
            <a:pPr marL="806450" indent="-806450" algn="l">
              <a:spcBef>
                <a:spcPts val="0"/>
              </a:spcBef>
              <a:tabLst>
                <a:tab pos="722313" algn="l"/>
              </a:tabLst>
            </a:pPr>
            <a:r>
              <a:rPr kumimoji="1" lang="en-US" altLang="ja-JP" sz="1800" dirty="0"/>
              <a:t>	Slide page turned for each speaker</a:t>
            </a:r>
          </a:p>
          <a:p>
            <a:pPr marL="806450" indent="-806450" algn="l">
              <a:tabLst>
                <a:tab pos="722313" algn="l"/>
              </a:tabLst>
            </a:pPr>
            <a:r>
              <a:rPr kumimoji="1" lang="en-US" altLang="ja-JP" sz="1800" dirty="0"/>
              <a:t>18:15   	MC invites guests to enjoy food, drink and conversations (</a:t>
            </a:r>
            <a:r>
              <a:rPr kumimoji="1" lang="en-US" altLang="ja-JP" sz="1800" dirty="0">
                <a:solidFill>
                  <a:srgbClr val="FF0000"/>
                </a:solidFill>
              </a:rPr>
              <a:t>MC3</a:t>
            </a:r>
            <a:r>
              <a:rPr kumimoji="1" lang="en-US" altLang="ja-JP" sz="1800" dirty="0"/>
              <a:t>)</a:t>
            </a:r>
          </a:p>
          <a:p>
            <a:pPr marL="806450" indent="-806450" algn="l">
              <a:spcBef>
                <a:spcPts val="0"/>
              </a:spcBef>
              <a:tabLst>
                <a:tab pos="722313" algn="l"/>
              </a:tabLst>
            </a:pPr>
            <a:r>
              <a:rPr kumimoji="1" lang="en-US" altLang="ja-JP" sz="1800" dirty="0"/>
              <a:t>	Music &amp; Video start</a:t>
            </a:r>
          </a:p>
          <a:p>
            <a:pPr marL="806450" indent="-806450" algn="l">
              <a:tabLst>
                <a:tab pos="722313" algn="l"/>
              </a:tabLst>
            </a:pPr>
            <a:r>
              <a:rPr kumimoji="1" lang="en-US" altLang="ja-JP" sz="1800" dirty="0"/>
              <a:t>19:00    (on cue) Music &amp; Video ends,</a:t>
            </a:r>
          </a:p>
          <a:p>
            <a:pPr marL="806450" indent="-806450" algn="l">
              <a:spcBef>
                <a:spcPts val="0"/>
              </a:spcBef>
              <a:tabLst>
                <a:tab pos="722313" algn="l"/>
              </a:tabLst>
            </a:pPr>
            <a:r>
              <a:rPr kumimoji="1" lang="en-US" altLang="ja-JP" sz="1800" dirty="0"/>
              <a:t>	MC announce the closing of the reception (</a:t>
            </a:r>
            <a:r>
              <a:rPr kumimoji="1" lang="en-US" altLang="ja-JP" sz="1800" dirty="0">
                <a:solidFill>
                  <a:srgbClr val="FF0000"/>
                </a:solidFill>
              </a:rPr>
              <a:t>MC4</a:t>
            </a:r>
            <a:r>
              <a:rPr kumimoji="1" lang="en-US" altLang="ja-JP" sz="1800" dirty="0"/>
              <a:t>)</a:t>
            </a:r>
          </a:p>
          <a:p>
            <a:pPr marL="806450" indent="-806450" algn="l">
              <a:tabLst>
                <a:tab pos="722313" algn="l"/>
              </a:tabLst>
            </a:pPr>
            <a:r>
              <a:rPr kumimoji="1" lang="en-US" altLang="ja-JP" sz="1800" dirty="0"/>
              <a:t>19:30    free flow of drinks ends</a:t>
            </a:r>
          </a:p>
          <a:p>
            <a:pPr marL="806450" indent="-806450" algn="l">
              <a:tabLst>
                <a:tab pos="722313" algn="l"/>
              </a:tabLst>
            </a:pPr>
            <a:r>
              <a:rPr kumimoji="1" lang="en-US" altLang="ja-JP" sz="1800" dirty="0"/>
              <a:t>21:30	Room</a:t>
            </a:r>
            <a:r>
              <a:rPr kumimoji="1" lang="ja-JP" altLang="en-US" sz="1800" dirty="0"/>
              <a:t> </a:t>
            </a:r>
            <a:r>
              <a:rPr kumimoji="1" lang="en-US" altLang="ja-JP" sz="1800" dirty="0"/>
              <a:t>cleared</a:t>
            </a:r>
            <a:endParaRPr kumimoji="1" lang="ja-JP" altLang="en-US" sz="1800" dirty="0"/>
          </a:p>
        </p:txBody>
      </p:sp>
      <p:sp>
        <p:nvSpPr>
          <p:cNvPr id="4" name="テキスト ボックス 3">
            <a:extLst>
              <a:ext uri="{FF2B5EF4-FFF2-40B4-BE49-F238E27FC236}">
                <a16:creationId xmlns:a16="http://schemas.microsoft.com/office/drawing/2014/main" id="{544DEE52-9A7B-5F63-9808-5B20520CB79A}"/>
              </a:ext>
            </a:extLst>
          </p:cNvPr>
          <p:cNvSpPr txBox="1"/>
          <p:nvPr/>
        </p:nvSpPr>
        <p:spPr>
          <a:xfrm>
            <a:off x="7400260" y="759615"/>
            <a:ext cx="4327452" cy="1015663"/>
          </a:xfrm>
          <a:prstGeom prst="rect">
            <a:avLst/>
          </a:prstGeom>
          <a:noFill/>
        </p:spPr>
        <p:txBody>
          <a:bodyPr wrap="square" rtlCol="0">
            <a:spAutoFit/>
          </a:bodyPr>
          <a:lstStyle/>
          <a:p>
            <a:r>
              <a:rPr kumimoji="1" lang="en-US" altLang="ja-JP" sz="1200" b="1" dirty="0">
                <a:solidFill>
                  <a:srgbClr val="FF0000"/>
                </a:solidFill>
                <a:latin typeface="メイリオ" panose="020B0604030504040204" pitchFamily="50" charset="-128"/>
                <a:ea typeface="メイリオ" panose="020B0604030504040204" pitchFamily="50" charset="-128"/>
              </a:rPr>
              <a:t>MC1</a:t>
            </a:r>
            <a:r>
              <a:rPr kumimoji="1" lang="en-US" altLang="ja-JP" sz="1200" dirty="0">
                <a:latin typeface="メイリオ" panose="020B0604030504040204" pitchFamily="50" charset="-128"/>
                <a:ea typeface="メイリオ" panose="020B0604030504040204" pitchFamily="50" charset="-128"/>
              </a:rPr>
              <a:t>: Ladies and Gentlemen, Good evening and welcome to this reception hosted by the Government of Japan. We are honored to have you with us today and sincerely appreciate your presence despite your busy schedules.</a:t>
            </a:r>
            <a:endParaRPr kumimoji="1" lang="ja-JP" altLang="en-US" sz="1200" dirty="0">
              <a:latin typeface="メイリオ" panose="020B0604030504040204" pitchFamily="50" charset="-128"/>
              <a:ea typeface="メイリオ" panose="020B0604030504040204" pitchFamily="50" charset="-128"/>
            </a:endParaRPr>
          </a:p>
        </p:txBody>
      </p:sp>
      <p:sp>
        <p:nvSpPr>
          <p:cNvPr id="5" name="テキスト ボックス 4">
            <a:extLst>
              <a:ext uri="{FF2B5EF4-FFF2-40B4-BE49-F238E27FC236}">
                <a16:creationId xmlns:a16="http://schemas.microsoft.com/office/drawing/2014/main" id="{CDEA7625-2B01-D0D8-2800-11CDBB4ED099}"/>
              </a:ext>
            </a:extLst>
          </p:cNvPr>
          <p:cNvSpPr txBox="1"/>
          <p:nvPr/>
        </p:nvSpPr>
        <p:spPr>
          <a:xfrm>
            <a:off x="7400260" y="1947228"/>
            <a:ext cx="4327452" cy="830997"/>
          </a:xfrm>
          <a:prstGeom prst="rect">
            <a:avLst/>
          </a:prstGeom>
          <a:noFill/>
        </p:spPr>
        <p:txBody>
          <a:bodyPr wrap="square" rtlCol="0">
            <a:spAutoFit/>
          </a:bodyPr>
          <a:lstStyle/>
          <a:p>
            <a:r>
              <a:rPr kumimoji="1" lang="en-US" altLang="ja-JP" sz="1200" b="1" dirty="0">
                <a:solidFill>
                  <a:srgbClr val="FF0000"/>
                </a:solidFill>
                <a:latin typeface="メイリオ" panose="020B0604030504040204" pitchFamily="50" charset="-128"/>
                <a:ea typeface="メイリオ" panose="020B0604030504040204" pitchFamily="50" charset="-128"/>
              </a:rPr>
              <a:t>MC2</a:t>
            </a:r>
            <a:r>
              <a:rPr kumimoji="1" lang="en-US" altLang="ja-JP" sz="1200" dirty="0">
                <a:latin typeface="メイリオ" panose="020B0604030504040204" pitchFamily="50" charset="-128"/>
                <a:ea typeface="メイリオ" panose="020B0604030504040204" pitchFamily="50" charset="-128"/>
              </a:rPr>
              <a:t>: To begin, I would like to invite our Director-General for International affairs, Mr. Nobuo Kiriyama, representing the Government of Japan, to deliver opening remarks.</a:t>
            </a:r>
            <a:endParaRPr kumimoji="1" lang="ja-JP" altLang="en-US" sz="1200" dirty="0">
              <a:latin typeface="メイリオ" panose="020B0604030504040204" pitchFamily="50" charset="-128"/>
              <a:ea typeface="メイリオ" panose="020B0604030504040204" pitchFamily="50" charset="-128"/>
            </a:endParaRPr>
          </a:p>
        </p:txBody>
      </p:sp>
      <p:sp>
        <p:nvSpPr>
          <p:cNvPr id="6" name="テキスト ボックス 5">
            <a:extLst>
              <a:ext uri="{FF2B5EF4-FFF2-40B4-BE49-F238E27FC236}">
                <a16:creationId xmlns:a16="http://schemas.microsoft.com/office/drawing/2014/main" id="{9CC1843F-1754-F4A3-A95A-CF2C1FB8C81C}"/>
              </a:ext>
            </a:extLst>
          </p:cNvPr>
          <p:cNvSpPr txBox="1"/>
          <p:nvPr/>
        </p:nvSpPr>
        <p:spPr>
          <a:xfrm>
            <a:off x="7400260" y="2950175"/>
            <a:ext cx="4327452" cy="830997"/>
          </a:xfrm>
          <a:prstGeom prst="rect">
            <a:avLst/>
          </a:prstGeom>
          <a:noFill/>
        </p:spPr>
        <p:txBody>
          <a:bodyPr wrap="square" rtlCol="0">
            <a:spAutoFit/>
          </a:bodyPr>
          <a:lstStyle/>
          <a:p>
            <a:r>
              <a:rPr kumimoji="1" lang="en-US" altLang="ja-JP" sz="1200" b="1" dirty="0">
                <a:solidFill>
                  <a:srgbClr val="FF0000"/>
                </a:solidFill>
                <a:latin typeface="メイリオ" panose="020B0604030504040204" pitchFamily="50" charset="-128"/>
                <a:ea typeface="メイリオ" panose="020B0604030504040204" pitchFamily="50" charset="-128"/>
              </a:rPr>
              <a:t>MC3</a:t>
            </a:r>
            <a:r>
              <a:rPr kumimoji="1" lang="en-US" altLang="ja-JP" sz="1200" dirty="0">
                <a:latin typeface="メイリオ" panose="020B0604030504040204" pitchFamily="50" charset="-128"/>
                <a:ea typeface="メイリオ" panose="020B0604030504040204" pitchFamily="50" charset="-128"/>
              </a:rPr>
              <a:t>: Thank you very much. Please take this opportunity to enjoy the evening. We hope you will enjoy Sushi and Sake, Japanese rice wine, available at the buffet table and bar over there.</a:t>
            </a:r>
            <a:endParaRPr kumimoji="1" lang="ja-JP" altLang="en-US" sz="1200" dirty="0">
              <a:latin typeface="メイリオ" panose="020B0604030504040204" pitchFamily="50" charset="-128"/>
              <a:ea typeface="メイリオ" panose="020B0604030504040204" pitchFamily="50" charset="-128"/>
            </a:endParaRPr>
          </a:p>
        </p:txBody>
      </p:sp>
      <p:sp>
        <p:nvSpPr>
          <p:cNvPr id="7" name="テキスト ボックス 6">
            <a:extLst>
              <a:ext uri="{FF2B5EF4-FFF2-40B4-BE49-F238E27FC236}">
                <a16:creationId xmlns:a16="http://schemas.microsoft.com/office/drawing/2014/main" id="{36E08B11-71ED-AEE8-B02D-7BBE46A3627D}"/>
              </a:ext>
            </a:extLst>
          </p:cNvPr>
          <p:cNvSpPr txBox="1"/>
          <p:nvPr/>
        </p:nvSpPr>
        <p:spPr>
          <a:xfrm>
            <a:off x="7400260" y="3953122"/>
            <a:ext cx="4327452" cy="1015663"/>
          </a:xfrm>
          <a:prstGeom prst="rect">
            <a:avLst/>
          </a:prstGeom>
          <a:noFill/>
        </p:spPr>
        <p:txBody>
          <a:bodyPr wrap="square" rtlCol="0">
            <a:spAutoFit/>
          </a:bodyPr>
          <a:lstStyle/>
          <a:p>
            <a:r>
              <a:rPr kumimoji="1" lang="en-US" altLang="ja-JP" sz="1200" b="1" dirty="0">
                <a:solidFill>
                  <a:srgbClr val="FF0000"/>
                </a:solidFill>
                <a:latin typeface="メイリオ" panose="020B0604030504040204" pitchFamily="50" charset="-128"/>
                <a:ea typeface="メイリオ" panose="020B0604030504040204" pitchFamily="50" charset="-128"/>
              </a:rPr>
              <a:t>MC4</a:t>
            </a:r>
            <a:r>
              <a:rPr kumimoji="1" lang="en-US" altLang="ja-JP" sz="1200" dirty="0">
                <a:latin typeface="メイリオ" panose="020B0604030504040204" pitchFamily="50" charset="-128"/>
                <a:ea typeface="メイリオ" panose="020B0604030504040204" pitchFamily="50" charset="-128"/>
              </a:rPr>
              <a:t>: Ladies and Gentlemen, Thank you so much for joining us this evening at the Japan Reception. As we are now approaching the closing time, we would like to bring the reception to a close. Thank you again, and we wish you a pleasant evening.</a:t>
            </a:r>
            <a:endParaRPr kumimoji="1" lang="ja-JP" altLang="en-US" sz="12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0830706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838200" y="165279"/>
            <a:ext cx="10515600" cy="475127"/>
          </a:xfrm>
        </p:spPr>
        <p:txBody>
          <a:bodyPr/>
          <a:lstStyle/>
          <a:p>
            <a:r>
              <a:rPr lang="en-US" sz="2000" spc="300" dirty="0">
                <a:cs typeface="Arial" panose="020B0604020202020204" pitchFamily="34" charset="0"/>
              </a:rPr>
              <a:t>DINNER ARRANGEMENT - FOOD</a:t>
            </a:r>
            <a:br>
              <a:rPr lang="en-US" sz="2000" spc="300" dirty="0">
                <a:cs typeface="Arial" panose="020B0604020202020204" pitchFamily="34" charset="0"/>
              </a:rPr>
            </a:br>
            <a:endParaRPr lang="en-US" sz="2000" spc="300" dirty="0"/>
          </a:p>
        </p:txBody>
      </p:sp>
      <p:pic>
        <p:nvPicPr>
          <p:cNvPr id="14" name="Graphic 4">
            <a:extLst>
              <a:ext uri="{FF2B5EF4-FFF2-40B4-BE49-F238E27FC236}">
                <a16:creationId xmlns:a16="http://schemas.microsoft.com/office/drawing/2014/main" id="{97FAD05A-EE1B-4CFA-A55D-4C866628ED6E}"/>
              </a:ext>
            </a:extLst>
          </p:cNvPr>
          <p:cNvPicPr>
            <a:picLocks noChangeAspect="1"/>
          </p:cNvPicPr>
          <p:nvPr/>
        </p:nvPicPr>
        <p:blipFill>
          <a:blip r:embed="rId2"/>
          <a:stretch>
            <a:fillRect/>
          </a:stretch>
        </p:blipFill>
        <p:spPr>
          <a:xfrm>
            <a:off x="10827746" y="6179916"/>
            <a:ext cx="1198078" cy="587735"/>
          </a:xfrm>
          <a:prstGeom prst="rect">
            <a:avLst/>
          </a:prstGeom>
        </p:spPr>
      </p:pic>
      <p:sp>
        <p:nvSpPr>
          <p:cNvPr id="16" name="TextBox 15"/>
          <p:cNvSpPr txBox="1"/>
          <p:nvPr/>
        </p:nvSpPr>
        <p:spPr>
          <a:xfrm>
            <a:off x="850327" y="600642"/>
            <a:ext cx="7150586" cy="246221"/>
          </a:xfrm>
          <a:prstGeom prst="rect">
            <a:avLst/>
          </a:prstGeom>
          <a:noFill/>
        </p:spPr>
        <p:txBody>
          <a:bodyPr wrap="square" rtlCol="0">
            <a:spAutoFit/>
          </a:bodyPr>
          <a:lstStyle/>
          <a:p>
            <a:r>
              <a:rPr lang="ja-JP" altLang="en-US" sz="1000" b="1" dirty="0">
                <a:solidFill>
                  <a:srgbClr val="FF0000"/>
                </a:solidFill>
                <a:latin typeface="Arial" panose="020B0604020202020204" pitchFamily="34" charset="0"/>
                <a:cs typeface="Arial" panose="020B0604020202020204" pitchFamily="34" charset="0"/>
              </a:rPr>
              <a:t>✓ </a:t>
            </a:r>
            <a:r>
              <a:rPr lang="en-US" sz="1000" dirty="0">
                <a:solidFill>
                  <a:srgbClr val="0000FF"/>
                </a:solidFill>
                <a:latin typeface="+mj-lt"/>
              </a:rPr>
              <a:t>Please kindly select either menu A or B from below:</a:t>
            </a:r>
          </a:p>
        </p:txBody>
      </p:sp>
      <p:sp>
        <p:nvSpPr>
          <p:cNvPr id="13" name="TextBox 12">
            <a:extLst>
              <a:ext uri="{FF2B5EF4-FFF2-40B4-BE49-F238E27FC236}">
                <a16:creationId xmlns:a16="http://schemas.microsoft.com/office/drawing/2014/main" id="{FD45711D-B331-4ED1-8AE5-7912AA8AB90C}"/>
              </a:ext>
            </a:extLst>
          </p:cNvPr>
          <p:cNvSpPr txBox="1"/>
          <p:nvPr/>
        </p:nvSpPr>
        <p:spPr>
          <a:xfrm>
            <a:off x="906702" y="890173"/>
            <a:ext cx="5189298" cy="5139869"/>
          </a:xfrm>
          <a:prstGeom prst="rect">
            <a:avLst/>
          </a:prstGeom>
          <a:noFill/>
          <a:ln>
            <a:solidFill>
              <a:schemeClr val="tx1"/>
            </a:solidFill>
          </a:ln>
        </p:spPr>
        <p:txBody>
          <a:bodyPr wrap="square">
            <a:spAutoFit/>
          </a:bodyPr>
          <a:lstStyle/>
          <a:p>
            <a:pPr algn="ctr"/>
            <a:r>
              <a:rPr lang="en-US" sz="800" b="1" i="0" u="sng" strike="noStrike" baseline="0" dirty="0">
                <a:solidFill>
                  <a:srgbClr val="000000"/>
                </a:solidFill>
                <a:latin typeface="Leelawadee" panose="020B0502040204020203" pitchFamily="34" charset="-34"/>
                <a:cs typeface="Leelawadee" panose="020B0502040204020203" pitchFamily="34" charset="-34"/>
              </a:rPr>
              <a:t>MENU A </a:t>
            </a:r>
          </a:p>
          <a:p>
            <a:pPr algn="ctr"/>
            <a:endParaRPr lang="en-US" sz="800" dirty="0">
              <a:latin typeface="Leelawadee" panose="020B0502040204020203" pitchFamily="34" charset="-34"/>
              <a:cs typeface="Leelawadee" panose="020B0502040204020203" pitchFamily="34" charset="-34"/>
            </a:endParaRPr>
          </a:p>
          <a:p>
            <a:pPr algn="ctr"/>
            <a:r>
              <a:rPr lang="en-US" sz="800" dirty="0">
                <a:latin typeface="Leelawadee" panose="020B0502040204020203" pitchFamily="34" charset="-34"/>
                <a:cs typeface="Leelawadee" panose="020B0502040204020203" pitchFamily="34" charset="-34"/>
              </a:rPr>
              <a:t> </a:t>
            </a:r>
            <a:r>
              <a:rPr lang="en-US" sz="800" b="1" dirty="0">
                <a:latin typeface="Leelawadee" panose="020B0502040204020203" pitchFamily="34" charset="-34"/>
                <a:cs typeface="Leelawadee" panose="020B0502040204020203" pitchFamily="34" charset="-34"/>
              </a:rPr>
              <a:t>FRESH SALAD BAR </a:t>
            </a:r>
            <a:endParaRPr lang="en-US" sz="800" dirty="0">
              <a:latin typeface="Leelawadee" panose="020B0502040204020203" pitchFamily="34" charset="-34"/>
              <a:cs typeface="Leelawadee" panose="020B0502040204020203" pitchFamily="34" charset="-34"/>
            </a:endParaRPr>
          </a:p>
          <a:p>
            <a:pPr algn="ctr"/>
            <a:r>
              <a:rPr lang="th-TH" sz="800" dirty="0">
                <a:latin typeface="Leelawadee" panose="020B0502040204020203" pitchFamily="34" charset="-34"/>
                <a:cs typeface="Leelawadee" panose="020B0502040204020203" pitchFamily="34" charset="-34"/>
              </a:rPr>
              <a:t>สลัดบาร์ และเครื่องคียง </a:t>
            </a:r>
          </a:p>
          <a:p>
            <a:pPr algn="ctr"/>
            <a:r>
              <a:rPr lang="en-US" sz="800" dirty="0">
                <a:latin typeface="Leelawadee" panose="020B0502040204020203" pitchFamily="34" charset="-34"/>
                <a:cs typeface="Leelawadee" panose="020B0502040204020203" pitchFamily="34" charset="-34"/>
              </a:rPr>
              <a:t>THREE KINDS OF LETTUCE LEAF AND FIVE VEGETABLE CONDIMENTS </a:t>
            </a:r>
          </a:p>
          <a:p>
            <a:pPr algn="ctr"/>
            <a:r>
              <a:rPr lang="en-US" sz="800" dirty="0">
                <a:latin typeface="Leelawadee" panose="020B0502040204020203" pitchFamily="34" charset="-34"/>
                <a:cs typeface="Leelawadee" panose="020B0502040204020203" pitchFamily="34" charset="-34"/>
              </a:rPr>
              <a:t>CAESAR, FRENCH, THOUSAND ISLAND, ITALIAN, BALSAMIC DRESSING, </a:t>
            </a:r>
          </a:p>
          <a:p>
            <a:pPr algn="ctr"/>
            <a:r>
              <a:rPr lang="en-US" sz="800" dirty="0">
                <a:latin typeface="Leelawadee" panose="020B0502040204020203" pitchFamily="34" charset="-34"/>
                <a:cs typeface="Leelawadee" panose="020B0502040204020203" pitchFamily="34" charset="-34"/>
              </a:rPr>
              <a:t>PARMESAN CHEESE, CROUTONS, BLACK OLIVES, GREEN OLIVES, CORNICHONS, </a:t>
            </a:r>
          </a:p>
          <a:p>
            <a:pPr algn="ctr"/>
            <a:r>
              <a:rPr lang="en-US" sz="800" dirty="0">
                <a:latin typeface="Leelawadee" panose="020B0502040204020203" pitchFamily="34" charset="-34"/>
                <a:cs typeface="Leelawadee" panose="020B0502040204020203" pitchFamily="34" charset="-34"/>
              </a:rPr>
              <a:t>FRESHLY BAKED BREAD, BUTTER, OILS AND VINEGARS </a:t>
            </a:r>
          </a:p>
          <a:p>
            <a:pPr algn="ctr"/>
            <a:endParaRPr lang="th-TH" sz="800" b="1" dirty="0">
              <a:latin typeface="Leelawadee" panose="020B0502040204020203" pitchFamily="34" charset="-34"/>
              <a:cs typeface="Leelawadee" panose="020B0502040204020203" pitchFamily="34" charset="-34"/>
            </a:endParaRPr>
          </a:p>
          <a:p>
            <a:pPr algn="ctr"/>
            <a:r>
              <a:rPr lang="en-US" sz="800" b="1" dirty="0">
                <a:latin typeface="Leelawadee" panose="020B0502040204020203" pitchFamily="34" charset="-34"/>
                <a:cs typeface="Leelawadee" panose="020B0502040204020203" pitchFamily="34" charset="-34"/>
              </a:rPr>
              <a:t>APPETIZER </a:t>
            </a:r>
            <a:endParaRPr lang="en-US" sz="800" dirty="0">
              <a:latin typeface="Leelawadee" panose="020B0502040204020203" pitchFamily="34" charset="-34"/>
              <a:cs typeface="Leelawadee" panose="020B0502040204020203" pitchFamily="34" charset="-34"/>
            </a:endParaRPr>
          </a:p>
          <a:p>
            <a:pPr algn="ctr"/>
            <a:r>
              <a:rPr lang="th-TH" sz="800" dirty="0">
                <a:latin typeface="Leelawadee" panose="020B0502040204020203" pitchFamily="34" charset="-34"/>
                <a:cs typeface="Leelawadee" panose="020B0502040204020203" pitchFamily="34" charset="-34"/>
              </a:rPr>
              <a:t>สลัดมาสซาเรลล่ามะเขือเทศ – </a:t>
            </a:r>
            <a:r>
              <a:rPr lang="en-US" sz="800" dirty="0">
                <a:latin typeface="Leelawadee" panose="020B0502040204020203" pitchFamily="34" charset="-34"/>
                <a:cs typeface="Leelawadee" panose="020B0502040204020203" pitchFamily="34" charset="-34"/>
              </a:rPr>
              <a:t>TOMATO MOZZARELLA, BALSAMIC AND BASIL (VE, GF) </a:t>
            </a:r>
          </a:p>
          <a:p>
            <a:pPr algn="ctr"/>
            <a:r>
              <a:rPr lang="th-TH" sz="800" dirty="0">
                <a:latin typeface="Leelawadee" panose="020B0502040204020203" pitchFamily="34" charset="-34"/>
                <a:cs typeface="Leelawadee" panose="020B0502040204020203" pitchFamily="34" charset="-34"/>
              </a:rPr>
              <a:t>สลัดฟูสิลี่เพสโต้ – </a:t>
            </a:r>
            <a:r>
              <a:rPr lang="en-US" sz="800" dirty="0">
                <a:latin typeface="Leelawadee" panose="020B0502040204020203" pitchFamily="34" charset="-34"/>
                <a:cs typeface="Leelawadee" panose="020B0502040204020203" pitchFamily="34" charset="-34"/>
              </a:rPr>
              <a:t>PESTO FUSILLI PASTA SALAD, ZUCCHINI, PEA, PARMESAN (VE) </a:t>
            </a:r>
          </a:p>
          <a:p>
            <a:pPr algn="ctr"/>
            <a:r>
              <a:rPr lang="th-TH" sz="800" dirty="0">
                <a:latin typeface="Leelawadee" panose="020B0502040204020203" pitchFamily="34" charset="-34"/>
                <a:cs typeface="Leelawadee" panose="020B0502040204020203" pitchFamily="34" charset="-34"/>
              </a:rPr>
              <a:t>น้ำตกเนื้อ – </a:t>
            </a:r>
            <a:r>
              <a:rPr lang="en-US" sz="800" dirty="0">
                <a:latin typeface="Leelawadee" panose="020B0502040204020203" pitchFamily="34" charset="-34"/>
                <a:cs typeface="Leelawadee" panose="020B0502040204020203" pitchFamily="34" charset="-34"/>
              </a:rPr>
              <a:t>GRILLED BEEF SALAD, TOASTED RICE, GROUND CHILI AND HERBS (DF) </a:t>
            </a:r>
          </a:p>
          <a:p>
            <a:pPr algn="ctr"/>
            <a:r>
              <a:rPr lang="th-TH" sz="800" dirty="0">
                <a:latin typeface="Leelawadee" panose="020B0502040204020203" pitchFamily="34" charset="-34"/>
                <a:cs typeface="Leelawadee" panose="020B0502040204020203" pitchFamily="34" charset="-34"/>
              </a:rPr>
              <a:t>ยำมะม่วงกุ้งสด – </a:t>
            </a:r>
            <a:r>
              <a:rPr lang="en-US" sz="800" dirty="0">
                <a:latin typeface="Leelawadee" panose="020B0502040204020203" pitchFamily="34" charset="-34"/>
                <a:cs typeface="Leelawadee" panose="020B0502040204020203" pitchFamily="34" charset="-34"/>
              </a:rPr>
              <a:t>SOUR MANGO AND PRAWN SALAD, CASHEW NUT, SHALLOT, CHILI (DF, GF) </a:t>
            </a:r>
          </a:p>
          <a:p>
            <a:pPr algn="ctr"/>
            <a:r>
              <a:rPr lang="th-TH" sz="800" dirty="0">
                <a:latin typeface="Leelawadee" panose="020B0502040204020203" pitchFamily="34" charset="-34"/>
                <a:cs typeface="Leelawadee" panose="020B0502040204020203" pitchFamily="34" charset="-34"/>
              </a:rPr>
              <a:t>สะเต๊ะไก่ - </a:t>
            </a:r>
            <a:r>
              <a:rPr lang="en-US" sz="800" dirty="0">
                <a:latin typeface="Leelawadee" panose="020B0502040204020203" pitchFamily="34" charset="-34"/>
                <a:cs typeface="Leelawadee" panose="020B0502040204020203" pitchFamily="34" charset="-34"/>
              </a:rPr>
              <a:t>CHICKEN SATAE, PICKLED CUCUMBER AND PEANUT CURRY SAUCE (DF, GF) </a:t>
            </a:r>
          </a:p>
          <a:p>
            <a:pPr algn="ctr"/>
            <a:r>
              <a:rPr lang="th-TH" sz="800" dirty="0">
                <a:latin typeface="Leelawadee" panose="020B0502040204020203" pitchFamily="34" charset="-34"/>
                <a:cs typeface="Leelawadee" panose="020B0502040204020203" pitchFamily="34" charset="-34"/>
              </a:rPr>
              <a:t>ขนมปังหน้าหมู – </a:t>
            </a:r>
            <a:r>
              <a:rPr lang="en-US" sz="800" dirty="0">
                <a:latin typeface="Leelawadee" panose="020B0502040204020203" pitchFamily="34" charset="-34"/>
                <a:cs typeface="Leelawadee" panose="020B0502040204020203" pitchFamily="34" charset="-34"/>
              </a:rPr>
              <a:t>DEEP FRIED BREADED MINCED PORK, SWEET CUCUMBER DIP </a:t>
            </a:r>
          </a:p>
          <a:p>
            <a:pPr algn="ctr"/>
            <a:endParaRPr lang="th-TH" sz="800" b="1" dirty="0">
              <a:latin typeface="Leelawadee" panose="020B0502040204020203" pitchFamily="34" charset="-34"/>
              <a:cs typeface="Leelawadee" panose="020B0502040204020203" pitchFamily="34" charset="-34"/>
            </a:endParaRPr>
          </a:p>
          <a:p>
            <a:pPr algn="ctr"/>
            <a:r>
              <a:rPr lang="en-US" sz="800" b="1" dirty="0">
                <a:latin typeface="Leelawadee" panose="020B0502040204020203" pitchFamily="34" charset="-34"/>
                <a:cs typeface="Leelawadee" panose="020B0502040204020203" pitchFamily="34" charset="-34"/>
              </a:rPr>
              <a:t>SOUP </a:t>
            </a:r>
            <a:endParaRPr lang="en-US" sz="800" dirty="0">
              <a:latin typeface="Leelawadee" panose="020B0502040204020203" pitchFamily="34" charset="-34"/>
              <a:cs typeface="Leelawadee" panose="020B0502040204020203" pitchFamily="34" charset="-34"/>
            </a:endParaRPr>
          </a:p>
          <a:p>
            <a:pPr algn="ctr"/>
            <a:r>
              <a:rPr lang="th-TH" sz="800" dirty="0">
                <a:latin typeface="Leelawadee" panose="020B0502040204020203" pitchFamily="34" charset="-34"/>
                <a:cs typeface="Leelawadee" panose="020B0502040204020203" pitchFamily="34" charset="-34"/>
              </a:rPr>
              <a:t>ต้มยำปลากะพง - </a:t>
            </a:r>
            <a:r>
              <a:rPr lang="en-US" sz="800" dirty="0">
                <a:latin typeface="Leelawadee" panose="020B0502040204020203" pitchFamily="34" charset="-34"/>
                <a:cs typeface="Leelawadee" panose="020B0502040204020203" pitchFamily="34" charset="-34"/>
              </a:rPr>
              <a:t>SPICY AND SOUR BARRAMUNDI CLEAR SOUP, HOTBASIL (DF, GF) </a:t>
            </a:r>
          </a:p>
          <a:p>
            <a:pPr algn="ctr"/>
            <a:r>
              <a:rPr lang="th-TH" sz="800" dirty="0">
                <a:latin typeface="Leelawadee" panose="020B0502040204020203" pitchFamily="34" charset="-34"/>
                <a:cs typeface="Leelawadee" panose="020B0502040204020203" pitchFamily="34" charset="-34"/>
              </a:rPr>
              <a:t>ซุปมิสโตรเน่ – </a:t>
            </a:r>
            <a:r>
              <a:rPr lang="en-US" sz="800" dirty="0">
                <a:latin typeface="Leelawadee" panose="020B0502040204020203" pitchFamily="34" charset="-34"/>
                <a:cs typeface="Leelawadee" panose="020B0502040204020203" pitchFamily="34" charset="-34"/>
              </a:rPr>
              <a:t>MINESTRONE PASTA SOUP, TOMATO, VEGGETABLES, PARMESAN (VE) </a:t>
            </a:r>
          </a:p>
          <a:p>
            <a:pPr algn="ctr"/>
            <a:endParaRPr lang="th-TH" sz="800" b="1" dirty="0">
              <a:latin typeface="Leelawadee" panose="020B0502040204020203" pitchFamily="34" charset="-34"/>
              <a:cs typeface="Leelawadee" panose="020B0502040204020203" pitchFamily="34" charset="-34"/>
            </a:endParaRPr>
          </a:p>
          <a:p>
            <a:pPr algn="ctr"/>
            <a:r>
              <a:rPr lang="en-US" sz="800" b="1" dirty="0">
                <a:latin typeface="Leelawadee" panose="020B0502040204020203" pitchFamily="34" charset="-34"/>
                <a:cs typeface="Leelawadee" panose="020B0502040204020203" pitchFamily="34" charset="-34"/>
              </a:rPr>
              <a:t>MAIN COURSE </a:t>
            </a:r>
            <a:endParaRPr lang="en-US" sz="800" dirty="0">
              <a:latin typeface="Leelawadee" panose="020B0502040204020203" pitchFamily="34" charset="-34"/>
              <a:cs typeface="Leelawadee" panose="020B0502040204020203" pitchFamily="34" charset="-34"/>
            </a:endParaRPr>
          </a:p>
          <a:p>
            <a:pPr algn="ctr"/>
            <a:r>
              <a:rPr lang="th-TH" sz="800" dirty="0">
                <a:latin typeface="Leelawadee" panose="020B0502040204020203" pitchFamily="34" charset="-34"/>
                <a:cs typeface="Leelawadee" panose="020B0502040204020203" pitchFamily="34" charset="-34"/>
              </a:rPr>
              <a:t>แก้มเนื้อวัวตุ๋นซอสไวน์แดง - </a:t>
            </a:r>
            <a:r>
              <a:rPr lang="en-US" sz="800" dirty="0">
                <a:latin typeface="Leelawadee" panose="020B0502040204020203" pitchFamily="34" charset="-34"/>
                <a:cs typeface="Leelawadee" panose="020B0502040204020203" pitchFamily="34" charset="-34"/>
              </a:rPr>
              <a:t>RED WINE BRAISED BEEF CHEEK, ONION AND POTATO (DF, GF) </a:t>
            </a:r>
          </a:p>
          <a:p>
            <a:pPr algn="ctr"/>
            <a:r>
              <a:rPr lang="th-TH" sz="800" dirty="0">
                <a:latin typeface="Leelawadee" panose="020B0502040204020203" pitchFamily="34" charset="-34"/>
                <a:cs typeface="Leelawadee" panose="020B0502040204020203" pitchFamily="34" charset="-34"/>
              </a:rPr>
              <a:t>แซลม่อนอบ ซอสเลมอนและผักชีลาว– </a:t>
            </a:r>
            <a:r>
              <a:rPr lang="en-US" sz="800" dirty="0">
                <a:latin typeface="Leelawadee" panose="020B0502040204020203" pitchFamily="34" charset="-34"/>
                <a:cs typeface="Leelawadee" panose="020B0502040204020203" pitchFamily="34" charset="-34"/>
              </a:rPr>
              <a:t>ROASTED SALMON, LEMON DILL CREAM SAUCE (GF) </a:t>
            </a:r>
          </a:p>
          <a:p>
            <a:pPr algn="ctr"/>
            <a:r>
              <a:rPr lang="th-TH" sz="800" dirty="0">
                <a:latin typeface="Leelawadee" panose="020B0502040204020203" pitchFamily="34" charset="-34"/>
                <a:cs typeface="Leelawadee" panose="020B0502040204020203" pitchFamily="34" charset="-34"/>
              </a:rPr>
              <a:t>ไก่ย่างแบบพิริพิริ - </a:t>
            </a:r>
            <a:r>
              <a:rPr lang="en-US" sz="800" dirty="0">
                <a:latin typeface="Leelawadee" panose="020B0502040204020203" pitchFamily="34" charset="-34"/>
                <a:cs typeface="Leelawadee" panose="020B0502040204020203" pitchFamily="34" charset="-34"/>
              </a:rPr>
              <a:t>GRILLED PIRI </a:t>
            </a:r>
            <a:r>
              <a:rPr lang="en-US" sz="800" dirty="0" err="1">
                <a:latin typeface="Leelawadee" panose="020B0502040204020203" pitchFamily="34" charset="-34"/>
                <a:cs typeface="Leelawadee" panose="020B0502040204020203" pitchFamily="34" charset="-34"/>
              </a:rPr>
              <a:t>PIRI</a:t>
            </a:r>
            <a:r>
              <a:rPr lang="en-US" sz="800" dirty="0">
                <a:latin typeface="Leelawadee" panose="020B0502040204020203" pitchFamily="34" charset="-34"/>
                <a:cs typeface="Leelawadee" panose="020B0502040204020203" pitchFamily="34" charset="-34"/>
              </a:rPr>
              <a:t> CHICKEN, CHILI, LEMON (GF) </a:t>
            </a:r>
          </a:p>
          <a:p>
            <a:pPr algn="ctr"/>
            <a:r>
              <a:rPr lang="th-TH" sz="800" dirty="0">
                <a:latin typeface="Leelawadee" panose="020B0502040204020203" pitchFamily="34" charset="-34"/>
                <a:cs typeface="Leelawadee" panose="020B0502040204020203" pitchFamily="34" charset="-34"/>
              </a:rPr>
              <a:t>พาสต้าอบชีสและซอสมะเขือเทศ – </a:t>
            </a:r>
            <a:r>
              <a:rPr lang="en-US" sz="800" dirty="0">
                <a:latin typeface="Leelawadee" panose="020B0502040204020203" pitchFamily="34" charset="-34"/>
                <a:cs typeface="Leelawadee" panose="020B0502040204020203" pitchFamily="34" charset="-34"/>
              </a:rPr>
              <a:t>BAKED CONCHIGLIONI, CHEESE, TOMATO SAUCE (VE) </a:t>
            </a:r>
          </a:p>
          <a:p>
            <a:pPr algn="ctr"/>
            <a:r>
              <a:rPr lang="th-TH" sz="800" dirty="0">
                <a:latin typeface="Leelawadee" panose="020B0502040204020203" pitchFamily="34" charset="-34"/>
                <a:cs typeface="Leelawadee" panose="020B0502040204020203" pitchFamily="34" charset="-34"/>
              </a:rPr>
              <a:t>มัสมั่นแกะ – </a:t>
            </a:r>
            <a:r>
              <a:rPr lang="en-US" sz="800" dirty="0">
                <a:latin typeface="Leelawadee" panose="020B0502040204020203" pitchFamily="34" charset="-34"/>
                <a:cs typeface="Leelawadee" panose="020B0502040204020203" pitchFamily="34" charset="-34"/>
              </a:rPr>
              <a:t>MUSSAMUN LAMB CURRY, PEANUT COCONUT AND ONION (LF, GF) </a:t>
            </a:r>
          </a:p>
          <a:p>
            <a:pPr algn="ctr"/>
            <a:r>
              <a:rPr lang="th-TH" sz="800" dirty="0">
                <a:latin typeface="Leelawadee" panose="020B0502040204020203" pitchFamily="34" charset="-34"/>
                <a:cs typeface="Leelawadee" panose="020B0502040204020203" pitchFamily="34" charset="-34"/>
              </a:rPr>
              <a:t>แกงเหลืองปลากะพง – </a:t>
            </a:r>
            <a:r>
              <a:rPr lang="en-US" sz="800" dirty="0">
                <a:latin typeface="Leelawadee" panose="020B0502040204020203" pitchFamily="34" charset="-34"/>
                <a:cs typeface="Leelawadee" panose="020B0502040204020203" pitchFamily="34" charset="-34"/>
              </a:rPr>
              <a:t>FRIED BARRAMUNDI, SWEET CHILI SAUCE (DF) </a:t>
            </a:r>
          </a:p>
          <a:p>
            <a:pPr algn="ctr"/>
            <a:r>
              <a:rPr lang="th-TH" sz="800" dirty="0">
                <a:latin typeface="Leelawadee" panose="020B0502040204020203" pitchFamily="34" charset="-34"/>
                <a:cs typeface="Leelawadee" panose="020B0502040204020203" pitchFamily="34" charset="-34"/>
              </a:rPr>
              <a:t>หมูผัดพริกขิง – </a:t>
            </a:r>
            <a:r>
              <a:rPr lang="en-US" sz="800" dirty="0">
                <a:latin typeface="Leelawadee" panose="020B0502040204020203" pitchFamily="34" charset="-34"/>
                <a:cs typeface="Leelawadee" panose="020B0502040204020203" pitchFamily="34" charset="-34"/>
              </a:rPr>
              <a:t>WOK FRIED RED CURRY PORK, LONG BEAN, KEFIR LIME (DF) </a:t>
            </a:r>
          </a:p>
          <a:p>
            <a:pPr algn="ctr"/>
            <a:r>
              <a:rPr lang="th-TH" sz="800" dirty="0">
                <a:latin typeface="Leelawadee" panose="020B0502040204020203" pitchFamily="34" charset="-34"/>
                <a:cs typeface="Leelawadee" panose="020B0502040204020203" pitchFamily="34" charset="-34"/>
              </a:rPr>
              <a:t>ข้าวสวย </a:t>
            </a:r>
            <a:r>
              <a:rPr lang="en-US" sz="800" dirty="0">
                <a:latin typeface="Leelawadee" panose="020B0502040204020203" pitchFamily="34" charset="-34"/>
                <a:cs typeface="Leelawadee" panose="020B0502040204020203" pitchFamily="34" charset="-34"/>
              </a:rPr>
              <a:t>STEAMED JASMINE RICE (VG, GF) </a:t>
            </a:r>
          </a:p>
          <a:p>
            <a:pPr algn="ctr"/>
            <a:endParaRPr lang="th-TH" sz="800" b="1" dirty="0">
              <a:latin typeface="Leelawadee" panose="020B0502040204020203" pitchFamily="34" charset="-34"/>
              <a:cs typeface="Leelawadee" panose="020B0502040204020203" pitchFamily="34" charset="-34"/>
            </a:endParaRPr>
          </a:p>
          <a:p>
            <a:pPr algn="ctr"/>
            <a:r>
              <a:rPr lang="en-US" sz="800" b="1" dirty="0">
                <a:latin typeface="Leelawadee" panose="020B0502040204020203" pitchFamily="34" charset="-34"/>
                <a:cs typeface="Leelawadee" panose="020B0502040204020203" pitchFamily="34" charset="-34"/>
              </a:rPr>
              <a:t>DESSERT </a:t>
            </a:r>
            <a:endParaRPr lang="en-US" sz="800" dirty="0">
              <a:latin typeface="Leelawadee" panose="020B0502040204020203" pitchFamily="34" charset="-34"/>
              <a:cs typeface="Leelawadee" panose="020B0502040204020203" pitchFamily="34" charset="-34"/>
            </a:endParaRPr>
          </a:p>
          <a:p>
            <a:pPr algn="ctr"/>
            <a:r>
              <a:rPr lang="th-TH" sz="800" dirty="0">
                <a:latin typeface="Leelawadee" panose="020B0502040204020203" pitchFamily="34" charset="-34"/>
                <a:cs typeface="Leelawadee" panose="020B0502040204020203" pitchFamily="34" charset="-34"/>
              </a:rPr>
              <a:t>ลอดช่องสิงคโปร์ (</a:t>
            </a:r>
            <a:r>
              <a:rPr lang="en-US" sz="800" dirty="0">
                <a:latin typeface="Leelawadee" panose="020B0502040204020203" pitchFamily="34" charset="-34"/>
                <a:cs typeface="Leelawadee" panose="020B0502040204020203" pitchFamily="34" charset="-34"/>
              </a:rPr>
              <a:t>VG) </a:t>
            </a:r>
          </a:p>
          <a:p>
            <a:pPr algn="ctr"/>
            <a:r>
              <a:rPr lang="en-US" sz="800" dirty="0">
                <a:latin typeface="Leelawadee" panose="020B0502040204020203" pitchFamily="34" charset="-34"/>
                <a:cs typeface="Leelawadee" panose="020B0502040204020203" pitchFamily="34" charset="-34"/>
              </a:rPr>
              <a:t>ICED SWEET DROPLETS OF PANDAN RICE FLOUR DUMPLING, COCONUT MILK AND PALM SUGAR SYRUP </a:t>
            </a:r>
          </a:p>
          <a:p>
            <a:pPr algn="ctr"/>
            <a:r>
              <a:rPr lang="th-TH" sz="800" dirty="0">
                <a:latin typeface="Leelawadee" panose="020B0502040204020203" pitchFamily="34" charset="-34"/>
                <a:cs typeface="Leelawadee" panose="020B0502040204020203" pitchFamily="34" charset="-34"/>
              </a:rPr>
              <a:t>ทิรามิสี </a:t>
            </a:r>
            <a:r>
              <a:rPr lang="en-US" sz="800" dirty="0">
                <a:latin typeface="Leelawadee" panose="020B0502040204020203" pitchFamily="34" charset="-34"/>
                <a:cs typeface="Leelawadee" panose="020B0502040204020203" pitchFamily="34" charset="-34"/>
              </a:rPr>
              <a:t>TIRAMISU (VE) </a:t>
            </a:r>
          </a:p>
          <a:p>
            <a:pPr algn="ctr"/>
            <a:r>
              <a:rPr lang="th-TH" sz="800" dirty="0">
                <a:latin typeface="Leelawadee" panose="020B0502040204020203" pitchFamily="34" charset="-34"/>
                <a:cs typeface="Leelawadee" panose="020B0502040204020203" pitchFamily="34" charset="-34"/>
              </a:rPr>
              <a:t>ครีมพัฟใบเตย </a:t>
            </a:r>
            <a:r>
              <a:rPr lang="en-US" sz="800" dirty="0">
                <a:latin typeface="Leelawadee" panose="020B0502040204020203" pitchFamily="34" charset="-34"/>
                <a:cs typeface="Leelawadee" panose="020B0502040204020203" pitchFamily="34" charset="-34"/>
              </a:rPr>
              <a:t>PANDAN CREAM PUFF (VE) </a:t>
            </a:r>
          </a:p>
          <a:p>
            <a:pPr algn="ctr"/>
            <a:r>
              <a:rPr lang="th-TH" sz="800" dirty="0">
                <a:latin typeface="Leelawadee" panose="020B0502040204020203" pitchFamily="34" charset="-34"/>
                <a:cs typeface="Leelawadee" panose="020B0502040204020203" pitchFamily="34" charset="-34"/>
              </a:rPr>
              <a:t>เค้กช็อคโกแลต </a:t>
            </a:r>
            <a:r>
              <a:rPr lang="en-US" sz="800" dirty="0">
                <a:latin typeface="Leelawadee" panose="020B0502040204020203" pitchFamily="34" charset="-34"/>
                <a:cs typeface="Leelawadee" panose="020B0502040204020203" pitchFamily="34" charset="-34"/>
              </a:rPr>
              <a:t>CHOCOLATE CAKE, CHOCOLATE GLAZED (VE) </a:t>
            </a:r>
          </a:p>
          <a:p>
            <a:pPr algn="ctr"/>
            <a:r>
              <a:rPr lang="th-TH" sz="800" dirty="0">
                <a:latin typeface="Leelawadee" panose="020B0502040204020203" pitchFamily="34" charset="-34"/>
                <a:cs typeface="Leelawadee" panose="020B0502040204020203" pitchFamily="34" charset="-34"/>
              </a:rPr>
              <a:t>เค้กชาไทย </a:t>
            </a:r>
            <a:r>
              <a:rPr lang="en-US" sz="800" dirty="0">
                <a:latin typeface="Leelawadee" panose="020B0502040204020203" pitchFamily="34" charset="-34"/>
                <a:cs typeface="Leelawadee" panose="020B0502040204020203" pitchFamily="34" charset="-34"/>
              </a:rPr>
              <a:t>THAI TEA CAKE (VE) </a:t>
            </a:r>
          </a:p>
          <a:p>
            <a:pPr algn="ctr"/>
            <a:r>
              <a:rPr lang="th-TH" sz="800" dirty="0">
                <a:latin typeface="Leelawadee" panose="020B0502040204020203" pitchFamily="34" charset="-34"/>
                <a:cs typeface="Leelawadee" panose="020B0502040204020203" pitchFamily="34" charset="-34"/>
              </a:rPr>
              <a:t>ขนมถ้วย </a:t>
            </a:r>
            <a:r>
              <a:rPr lang="en-US" sz="800" dirty="0">
                <a:latin typeface="Leelawadee" panose="020B0502040204020203" pitchFamily="34" charset="-34"/>
                <a:cs typeface="Leelawadee" panose="020B0502040204020203" pitchFamily="34" charset="-34"/>
              </a:rPr>
              <a:t>COCONUT CUSTARD (VG, GF) </a:t>
            </a:r>
          </a:p>
          <a:p>
            <a:pPr algn="ctr"/>
            <a:r>
              <a:rPr lang="th-TH" sz="800" dirty="0">
                <a:latin typeface="Leelawadee" panose="020B0502040204020203" pitchFamily="34" charset="-34"/>
                <a:cs typeface="Leelawadee" panose="020B0502040204020203" pitchFamily="34" charset="-34"/>
              </a:rPr>
              <a:t>ขนมมัน </a:t>
            </a:r>
            <a:r>
              <a:rPr lang="en-US" sz="800" dirty="0">
                <a:latin typeface="Leelawadee" panose="020B0502040204020203" pitchFamily="34" charset="-34"/>
                <a:cs typeface="Leelawadee" panose="020B0502040204020203" pitchFamily="34" charset="-34"/>
              </a:rPr>
              <a:t>STEAMED CASSAVA CAKE (VG, GF) </a:t>
            </a:r>
          </a:p>
          <a:p>
            <a:pPr algn="ctr"/>
            <a:r>
              <a:rPr lang="th-TH" sz="800" dirty="0">
                <a:latin typeface="Leelawadee" panose="020B0502040204020203" pitchFamily="34" charset="-34"/>
                <a:cs typeface="Leelawadee" panose="020B0502040204020203" pitchFamily="34" charset="-34"/>
              </a:rPr>
              <a:t>ผลไม้ตามฤดูกาล </a:t>
            </a:r>
            <a:r>
              <a:rPr lang="en-US" sz="800" dirty="0">
                <a:latin typeface="Leelawadee" panose="020B0502040204020203" pitchFamily="34" charset="-34"/>
                <a:cs typeface="Leelawadee" panose="020B0502040204020203" pitchFamily="34" charset="-34"/>
              </a:rPr>
              <a:t>FRESHLY CUT TROPICAL FRUIT (VG, GF) </a:t>
            </a:r>
          </a:p>
        </p:txBody>
      </p:sp>
      <p:sp>
        <p:nvSpPr>
          <p:cNvPr id="7" name="TextBox 6">
            <a:extLst>
              <a:ext uri="{FF2B5EF4-FFF2-40B4-BE49-F238E27FC236}">
                <a16:creationId xmlns:a16="http://schemas.microsoft.com/office/drawing/2014/main" id="{5D99C9FC-C144-419F-A878-8BF331B560F9}"/>
              </a:ext>
            </a:extLst>
          </p:cNvPr>
          <p:cNvSpPr txBox="1"/>
          <p:nvPr/>
        </p:nvSpPr>
        <p:spPr>
          <a:xfrm>
            <a:off x="6237487" y="890173"/>
            <a:ext cx="5189298" cy="5139869"/>
          </a:xfrm>
          <a:prstGeom prst="rect">
            <a:avLst/>
          </a:prstGeom>
          <a:noFill/>
          <a:ln>
            <a:solidFill>
              <a:schemeClr val="tx1"/>
            </a:solidFill>
          </a:ln>
        </p:spPr>
        <p:txBody>
          <a:bodyPr wrap="square">
            <a:spAutoFit/>
          </a:bodyPr>
          <a:lstStyle/>
          <a:p>
            <a:pPr algn="ctr"/>
            <a:r>
              <a:rPr lang="en-US" sz="800" b="1" u="sng" dirty="0">
                <a:solidFill>
                  <a:srgbClr val="000000"/>
                </a:solidFill>
                <a:latin typeface="Leelawadee" panose="020B0502040204020203" pitchFamily="34" charset="-34"/>
                <a:cs typeface="Leelawadee" panose="020B0502040204020203" pitchFamily="34" charset="-34"/>
              </a:rPr>
              <a:t>MENU B </a:t>
            </a:r>
          </a:p>
          <a:p>
            <a:pPr algn="ctr"/>
            <a:endParaRPr lang="en-US" sz="800" b="1" dirty="0">
              <a:latin typeface="Leelawadee" panose="020B0502040204020203" pitchFamily="34" charset="-34"/>
              <a:cs typeface="Leelawadee" panose="020B0502040204020203" pitchFamily="34" charset="-34"/>
            </a:endParaRPr>
          </a:p>
          <a:p>
            <a:pPr algn="ctr"/>
            <a:r>
              <a:rPr lang="en-US" sz="800" b="1" dirty="0">
                <a:latin typeface="Leelawadee" panose="020B0502040204020203" pitchFamily="34" charset="-34"/>
                <a:cs typeface="Leelawadee" panose="020B0502040204020203" pitchFamily="34" charset="-34"/>
              </a:rPr>
              <a:t>FRESH SALAD BAR </a:t>
            </a:r>
            <a:endParaRPr lang="en-US" sz="800" dirty="0">
              <a:latin typeface="Leelawadee" panose="020B0502040204020203" pitchFamily="34" charset="-34"/>
              <a:cs typeface="Leelawadee" panose="020B0502040204020203" pitchFamily="34" charset="-34"/>
            </a:endParaRPr>
          </a:p>
          <a:p>
            <a:pPr algn="ctr"/>
            <a:r>
              <a:rPr lang="th-TH" sz="800" dirty="0">
                <a:latin typeface="Leelawadee" panose="020B0502040204020203" pitchFamily="34" charset="-34"/>
                <a:cs typeface="Leelawadee" panose="020B0502040204020203" pitchFamily="34" charset="-34"/>
              </a:rPr>
              <a:t>สลัดบาร์ และเครื่องคียง </a:t>
            </a:r>
          </a:p>
          <a:p>
            <a:pPr algn="ctr"/>
            <a:r>
              <a:rPr lang="en-US" sz="800" dirty="0">
                <a:latin typeface="Leelawadee" panose="020B0502040204020203" pitchFamily="34" charset="-34"/>
                <a:cs typeface="Leelawadee" panose="020B0502040204020203" pitchFamily="34" charset="-34"/>
              </a:rPr>
              <a:t>THREE KINDS OF LETTUCE LEAF AND FIVE VEGETABLE CONDIMENTS </a:t>
            </a:r>
          </a:p>
          <a:p>
            <a:pPr algn="ctr"/>
            <a:r>
              <a:rPr lang="en-US" sz="800" dirty="0">
                <a:latin typeface="Leelawadee" panose="020B0502040204020203" pitchFamily="34" charset="-34"/>
                <a:cs typeface="Leelawadee" panose="020B0502040204020203" pitchFamily="34" charset="-34"/>
              </a:rPr>
              <a:t>CAESAR, FRENCH, THOUSAND ISLAND, ITALIAN, BALSAMIC DRESSING, </a:t>
            </a:r>
          </a:p>
          <a:p>
            <a:pPr algn="ctr"/>
            <a:r>
              <a:rPr lang="en-US" sz="800" dirty="0">
                <a:latin typeface="Leelawadee" panose="020B0502040204020203" pitchFamily="34" charset="-34"/>
                <a:cs typeface="Leelawadee" panose="020B0502040204020203" pitchFamily="34" charset="-34"/>
              </a:rPr>
              <a:t>PARMESAN CHEESE, CROUTONS, BLACK OLIVES, GREEN OLIVES, CORNICHONS, </a:t>
            </a:r>
          </a:p>
          <a:p>
            <a:pPr algn="ctr"/>
            <a:r>
              <a:rPr lang="en-US" sz="800" dirty="0">
                <a:latin typeface="Leelawadee" panose="020B0502040204020203" pitchFamily="34" charset="-34"/>
                <a:cs typeface="Leelawadee" panose="020B0502040204020203" pitchFamily="34" charset="-34"/>
              </a:rPr>
              <a:t>FRESHLY BAKED BREAD, BUTTER, OILS AND VINEGARS </a:t>
            </a:r>
          </a:p>
          <a:p>
            <a:pPr algn="ctr"/>
            <a:endParaRPr lang="th-TH" sz="800" b="1" dirty="0">
              <a:latin typeface="Leelawadee" panose="020B0502040204020203" pitchFamily="34" charset="-34"/>
              <a:cs typeface="Leelawadee" panose="020B0502040204020203" pitchFamily="34" charset="-34"/>
            </a:endParaRPr>
          </a:p>
          <a:p>
            <a:pPr algn="ctr"/>
            <a:r>
              <a:rPr lang="en-US" sz="800" b="1" dirty="0">
                <a:latin typeface="Leelawadee" panose="020B0502040204020203" pitchFamily="34" charset="-34"/>
                <a:cs typeface="Leelawadee" panose="020B0502040204020203" pitchFamily="34" charset="-34"/>
              </a:rPr>
              <a:t>APPETIZER </a:t>
            </a:r>
            <a:endParaRPr lang="en-US" sz="800" dirty="0">
              <a:latin typeface="Leelawadee" panose="020B0502040204020203" pitchFamily="34" charset="-34"/>
              <a:cs typeface="Leelawadee" panose="020B0502040204020203" pitchFamily="34" charset="-34"/>
            </a:endParaRPr>
          </a:p>
          <a:p>
            <a:pPr algn="ctr"/>
            <a:r>
              <a:rPr lang="th-TH" sz="800" dirty="0">
                <a:latin typeface="Leelawadee" panose="020B0502040204020203" pitchFamily="34" charset="-34"/>
                <a:cs typeface="Leelawadee" panose="020B0502040204020203" pitchFamily="34" charset="-34"/>
              </a:rPr>
              <a:t>สลัดซีฟู๊ดเมดิเตอเรเนียน– </a:t>
            </a:r>
            <a:r>
              <a:rPr lang="en-US" sz="800" dirty="0">
                <a:latin typeface="Leelawadee" panose="020B0502040204020203" pitchFamily="34" charset="-34"/>
                <a:cs typeface="Leelawadee" panose="020B0502040204020203" pitchFamily="34" charset="-34"/>
              </a:rPr>
              <a:t>MEDITERRANEAN SEAFOOD SALAD, SUNDRIED TOMATO, FETA, OLIVE (GF) </a:t>
            </a:r>
          </a:p>
          <a:p>
            <a:pPr algn="ctr"/>
            <a:r>
              <a:rPr lang="th-TH" sz="800" dirty="0">
                <a:latin typeface="Leelawadee" panose="020B0502040204020203" pitchFamily="34" charset="-34"/>
                <a:cs typeface="Leelawadee" panose="020B0502040204020203" pitchFamily="34" charset="-34"/>
              </a:rPr>
              <a:t>สลัดข้าวคีนัว - </a:t>
            </a:r>
            <a:r>
              <a:rPr lang="en-US" sz="800" dirty="0">
                <a:latin typeface="Leelawadee" panose="020B0502040204020203" pitchFamily="34" charset="-34"/>
                <a:cs typeface="Leelawadee" panose="020B0502040204020203" pitchFamily="34" charset="-34"/>
              </a:rPr>
              <a:t>QUINOA SALAD, CORN, BELL PEPPERS, TOMATOES, ONIONS, CILANTRO, LIME (VG, GF) </a:t>
            </a:r>
          </a:p>
          <a:p>
            <a:pPr algn="ctr"/>
            <a:r>
              <a:rPr lang="th-TH" sz="800" dirty="0">
                <a:latin typeface="Leelawadee" panose="020B0502040204020203" pitchFamily="34" charset="-34"/>
                <a:cs typeface="Leelawadee" panose="020B0502040204020203" pitchFamily="34" charset="-34"/>
              </a:rPr>
              <a:t>ส้มตำไทย – </a:t>
            </a:r>
            <a:r>
              <a:rPr lang="en-US" sz="800" dirty="0">
                <a:latin typeface="Leelawadee" panose="020B0502040204020203" pitchFamily="34" charset="-34"/>
                <a:cs typeface="Leelawadee" panose="020B0502040204020203" pitchFamily="34" charset="-34"/>
              </a:rPr>
              <a:t>SPICY PAPAYA SALAD, LONG BEAN, TOMATO, CRUSHED PEANUT AND DRIED SHRIMP (DF, GF) </a:t>
            </a:r>
          </a:p>
          <a:p>
            <a:pPr algn="ctr"/>
            <a:r>
              <a:rPr lang="th-TH" sz="800" dirty="0">
                <a:latin typeface="Leelawadee" panose="020B0502040204020203" pitchFamily="34" charset="-34"/>
                <a:cs typeface="Leelawadee" panose="020B0502040204020203" pitchFamily="34" charset="-34"/>
              </a:rPr>
              <a:t>น้ำตกเนื้อ – </a:t>
            </a:r>
            <a:r>
              <a:rPr lang="en-US" sz="800" dirty="0">
                <a:latin typeface="Leelawadee" panose="020B0502040204020203" pitchFamily="34" charset="-34"/>
                <a:cs typeface="Leelawadee" panose="020B0502040204020203" pitchFamily="34" charset="-34"/>
              </a:rPr>
              <a:t>GRILLED BEEF SALAD, TOASTED RICE, GROUND CHILI AND HERBS (DF) </a:t>
            </a:r>
          </a:p>
          <a:p>
            <a:pPr algn="ctr"/>
            <a:r>
              <a:rPr lang="th-TH" sz="800" dirty="0">
                <a:latin typeface="Leelawadee" panose="020B0502040204020203" pitchFamily="34" charset="-34"/>
                <a:cs typeface="Leelawadee" panose="020B0502040204020203" pitchFamily="34" charset="-34"/>
              </a:rPr>
              <a:t>ไก่ห่อใบเตย – </a:t>
            </a:r>
            <a:r>
              <a:rPr lang="en-US" sz="800" dirty="0">
                <a:latin typeface="Leelawadee" panose="020B0502040204020203" pitchFamily="34" charset="-34"/>
                <a:cs typeface="Leelawadee" panose="020B0502040204020203" pitchFamily="34" charset="-34"/>
              </a:rPr>
              <a:t>PANDANUS WRAP CHICKEN, CARAMELIZED SUGAR DIP (DF) </a:t>
            </a:r>
          </a:p>
          <a:p>
            <a:pPr algn="ctr"/>
            <a:r>
              <a:rPr lang="th-TH" sz="800" dirty="0">
                <a:latin typeface="Leelawadee" panose="020B0502040204020203" pitchFamily="34" charset="-34"/>
                <a:cs typeface="Leelawadee" panose="020B0502040204020203" pitchFamily="34" charset="-34"/>
              </a:rPr>
              <a:t>เก๊ยวกุ่ยช่ายทอด – </a:t>
            </a:r>
            <a:r>
              <a:rPr lang="en-US" sz="800" dirty="0">
                <a:latin typeface="Leelawadee" panose="020B0502040204020203" pitchFamily="34" charset="-34"/>
                <a:cs typeface="Leelawadee" panose="020B0502040204020203" pitchFamily="34" charset="-34"/>
              </a:rPr>
              <a:t>DEEP FRIED GARLIC CHIVE, SWEET CHILI AND PEANUT DIP (VG, DF) </a:t>
            </a:r>
          </a:p>
          <a:p>
            <a:pPr algn="ctr"/>
            <a:endParaRPr lang="th-TH" sz="800" b="1" dirty="0">
              <a:latin typeface="Leelawadee" panose="020B0502040204020203" pitchFamily="34" charset="-34"/>
              <a:cs typeface="Leelawadee" panose="020B0502040204020203" pitchFamily="34" charset="-34"/>
            </a:endParaRPr>
          </a:p>
          <a:p>
            <a:pPr algn="ctr"/>
            <a:r>
              <a:rPr lang="en-US" sz="800" b="1" dirty="0">
                <a:latin typeface="Leelawadee" panose="020B0502040204020203" pitchFamily="34" charset="-34"/>
                <a:cs typeface="Leelawadee" panose="020B0502040204020203" pitchFamily="34" charset="-34"/>
              </a:rPr>
              <a:t>SOUP </a:t>
            </a:r>
            <a:endParaRPr lang="en-US" sz="800" dirty="0">
              <a:latin typeface="Leelawadee" panose="020B0502040204020203" pitchFamily="34" charset="-34"/>
              <a:cs typeface="Leelawadee" panose="020B0502040204020203" pitchFamily="34" charset="-34"/>
            </a:endParaRPr>
          </a:p>
          <a:p>
            <a:pPr algn="ctr"/>
            <a:r>
              <a:rPr lang="th-TH" sz="800" dirty="0">
                <a:latin typeface="Leelawadee" panose="020B0502040204020203" pitchFamily="34" charset="-34"/>
                <a:cs typeface="Leelawadee" panose="020B0502040204020203" pitchFamily="34" charset="-34"/>
              </a:rPr>
              <a:t>ต้มแซ่บซี่โครงหมู – </a:t>
            </a:r>
            <a:r>
              <a:rPr lang="en-US" sz="800" dirty="0">
                <a:latin typeface="Leelawadee" panose="020B0502040204020203" pitchFamily="34" charset="-34"/>
                <a:cs typeface="Leelawadee" panose="020B0502040204020203" pitchFamily="34" charset="-34"/>
              </a:rPr>
              <a:t>SOUR PORK RIB SOUP, ROASTED DRIED CHILI AND LOCAL PARSLEY (DF, GF) </a:t>
            </a:r>
          </a:p>
          <a:p>
            <a:pPr algn="ctr"/>
            <a:r>
              <a:rPr lang="th-TH" sz="800" dirty="0">
                <a:latin typeface="Leelawadee" panose="020B0502040204020203" pitchFamily="34" charset="-34"/>
                <a:cs typeface="Leelawadee" panose="020B0502040204020203" pitchFamily="34" charset="-34"/>
              </a:rPr>
              <a:t>ซุปครีมหอยลาย – </a:t>
            </a:r>
            <a:r>
              <a:rPr lang="en-US" sz="800" dirty="0">
                <a:latin typeface="Leelawadee" panose="020B0502040204020203" pitchFamily="34" charset="-34"/>
                <a:cs typeface="Leelawadee" panose="020B0502040204020203" pitchFamily="34" charset="-34"/>
              </a:rPr>
              <a:t>CLAM CHOWDER </a:t>
            </a:r>
          </a:p>
          <a:p>
            <a:pPr algn="ctr"/>
            <a:endParaRPr lang="th-TH" sz="800" b="1" dirty="0">
              <a:latin typeface="Leelawadee" panose="020B0502040204020203" pitchFamily="34" charset="-34"/>
              <a:cs typeface="Leelawadee" panose="020B0502040204020203" pitchFamily="34" charset="-34"/>
            </a:endParaRPr>
          </a:p>
          <a:p>
            <a:pPr algn="ctr"/>
            <a:r>
              <a:rPr lang="en-US" sz="800" b="1" dirty="0">
                <a:latin typeface="Leelawadee" panose="020B0502040204020203" pitchFamily="34" charset="-34"/>
                <a:cs typeface="Leelawadee" panose="020B0502040204020203" pitchFamily="34" charset="-34"/>
              </a:rPr>
              <a:t>MAIN COURSE </a:t>
            </a:r>
            <a:endParaRPr lang="en-US" sz="800" dirty="0">
              <a:latin typeface="Leelawadee" panose="020B0502040204020203" pitchFamily="34" charset="-34"/>
              <a:cs typeface="Leelawadee" panose="020B0502040204020203" pitchFamily="34" charset="-34"/>
            </a:endParaRPr>
          </a:p>
          <a:p>
            <a:pPr algn="ctr"/>
            <a:r>
              <a:rPr lang="th-TH" sz="800" dirty="0">
                <a:latin typeface="Leelawadee" panose="020B0502040204020203" pitchFamily="34" charset="-34"/>
                <a:cs typeface="Leelawadee" panose="020B0502040204020203" pitchFamily="34" charset="-34"/>
              </a:rPr>
              <a:t>สะโพกแกะอบวัลซ่าเวอร์เด้ – </a:t>
            </a:r>
            <a:r>
              <a:rPr lang="en-US" sz="800" dirty="0">
                <a:latin typeface="Leelawadee" panose="020B0502040204020203" pitchFamily="34" charset="-34"/>
                <a:cs typeface="Leelawadee" panose="020B0502040204020203" pitchFamily="34" charset="-34"/>
              </a:rPr>
              <a:t>SLOW ROASTED LAMB RUMP, POTATO, SALSA VERDE (GF, DF) </a:t>
            </a:r>
          </a:p>
          <a:p>
            <a:pPr algn="ctr"/>
            <a:r>
              <a:rPr lang="th-TH" sz="800" dirty="0">
                <a:latin typeface="Leelawadee" panose="020B0502040204020203" pitchFamily="34" charset="-34"/>
                <a:cs typeface="Leelawadee" panose="020B0502040204020203" pitchFamily="34" charset="-34"/>
              </a:rPr>
              <a:t>ปลาแซลม่อนอบครีมซอส - </a:t>
            </a:r>
            <a:r>
              <a:rPr lang="en-US" sz="800" dirty="0">
                <a:latin typeface="Leelawadee" panose="020B0502040204020203" pitchFamily="34" charset="-34"/>
                <a:cs typeface="Leelawadee" panose="020B0502040204020203" pitchFamily="34" charset="-34"/>
              </a:rPr>
              <a:t>BAKED SALMON, WHITE WINE CREAM SAUCE (GF) </a:t>
            </a:r>
          </a:p>
          <a:p>
            <a:pPr algn="ctr"/>
            <a:r>
              <a:rPr lang="th-TH" sz="800" dirty="0">
                <a:latin typeface="Leelawadee" panose="020B0502040204020203" pitchFamily="34" charset="-34"/>
                <a:cs typeface="Leelawadee" panose="020B0502040204020203" pitchFamily="34" charset="-34"/>
              </a:rPr>
              <a:t>อกไก่อบซอสเห็ด - </a:t>
            </a:r>
            <a:r>
              <a:rPr lang="en-US" sz="800" dirty="0">
                <a:latin typeface="Leelawadee" panose="020B0502040204020203" pitchFamily="34" charset="-34"/>
                <a:cs typeface="Leelawadee" panose="020B0502040204020203" pitchFamily="34" charset="-34"/>
              </a:rPr>
              <a:t>ROASTED CHICKEN BREAST, MUSHROOM CHICKEN CREAM (GF) </a:t>
            </a:r>
          </a:p>
          <a:p>
            <a:pPr algn="ctr"/>
            <a:r>
              <a:rPr lang="th-TH" sz="800" dirty="0">
                <a:latin typeface="Leelawadee" panose="020B0502040204020203" pitchFamily="34" charset="-34"/>
                <a:cs typeface="Leelawadee" panose="020B0502040204020203" pitchFamily="34" charset="-34"/>
              </a:rPr>
              <a:t>มะเขือม่วงอบแบบพาร์มิเจียน่า – </a:t>
            </a:r>
            <a:r>
              <a:rPr lang="en-US" sz="800" dirty="0">
                <a:latin typeface="Leelawadee" panose="020B0502040204020203" pitchFamily="34" charset="-34"/>
                <a:cs typeface="Leelawadee" panose="020B0502040204020203" pitchFamily="34" charset="-34"/>
              </a:rPr>
              <a:t>EGGPLANT PARMIGIANA (VE) </a:t>
            </a:r>
          </a:p>
          <a:p>
            <a:pPr algn="ctr"/>
            <a:r>
              <a:rPr lang="th-TH" sz="800" dirty="0">
                <a:latin typeface="Leelawadee" panose="020B0502040204020203" pitchFamily="34" charset="-34"/>
                <a:cs typeface="Leelawadee" panose="020B0502040204020203" pitchFamily="34" charset="-34"/>
              </a:rPr>
              <a:t>แพนงเนื้อ – </a:t>
            </a:r>
            <a:r>
              <a:rPr lang="en-US" sz="800" dirty="0">
                <a:latin typeface="Leelawadee" panose="020B0502040204020203" pitchFamily="34" charset="-34"/>
                <a:cs typeface="Leelawadee" panose="020B0502040204020203" pitchFamily="34" charset="-34"/>
              </a:rPr>
              <a:t>RED CURRY BEEF BRISKET, PEANUT, KERFIR LIME (DF) </a:t>
            </a:r>
          </a:p>
          <a:p>
            <a:pPr algn="ctr"/>
            <a:r>
              <a:rPr lang="th-TH" sz="800" dirty="0">
                <a:latin typeface="Leelawadee" panose="020B0502040204020203" pitchFamily="34" charset="-34"/>
                <a:cs typeface="Leelawadee" panose="020B0502040204020203" pitchFamily="34" charset="-34"/>
              </a:rPr>
              <a:t>ปลากระพงทอดราดพริก – </a:t>
            </a:r>
            <a:r>
              <a:rPr lang="en-US" sz="800" dirty="0">
                <a:latin typeface="Leelawadee" panose="020B0502040204020203" pitchFamily="34" charset="-34"/>
                <a:cs typeface="Leelawadee" panose="020B0502040204020203" pitchFamily="34" charset="-34"/>
              </a:rPr>
              <a:t>DEEP FRIED BARRAMUNDI, SWEET AND SOUR CHILI GLAZE (DF) </a:t>
            </a:r>
          </a:p>
          <a:p>
            <a:pPr algn="ctr"/>
            <a:r>
              <a:rPr lang="th-TH" sz="800" dirty="0">
                <a:latin typeface="Leelawadee" panose="020B0502040204020203" pitchFamily="34" charset="-34"/>
                <a:cs typeface="Leelawadee" panose="020B0502040204020203" pitchFamily="34" charset="-34"/>
              </a:rPr>
              <a:t>ถั่วหวานบล็อคคอลลี่ผัดกุ้ง – </a:t>
            </a:r>
            <a:r>
              <a:rPr lang="en-US" sz="800" dirty="0">
                <a:latin typeface="Leelawadee" panose="020B0502040204020203" pitchFamily="34" charset="-34"/>
                <a:cs typeface="Leelawadee" panose="020B0502040204020203" pitchFamily="34" charset="-34"/>
              </a:rPr>
              <a:t>WOK FRIED BROCCOLI AND SNAP PEA, PRAWN (DF) </a:t>
            </a:r>
          </a:p>
          <a:p>
            <a:pPr algn="ctr"/>
            <a:r>
              <a:rPr lang="th-TH" sz="800" dirty="0">
                <a:latin typeface="Leelawadee" panose="020B0502040204020203" pitchFamily="34" charset="-34"/>
                <a:cs typeface="Leelawadee" panose="020B0502040204020203" pitchFamily="34" charset="-34"/>
              </a:rPr>
              <a:t>ข้าวสวย </a:t>
            </a:r>
            <a:r>
              <a:rPr lang="en-US" sz="800" dirty="0">
                <a:latin typeface="Leelawadee" panose="020B0502040204020203" pitchFamily="34" charset="-34"/>
                <a:cs typeface="Leelawadee" panose="020B0502040204020203" pitchFamily="34" charset="-34"/>
              </a:rPr>
              <a:t>STEAMED JASMINE RICE (VG, GF) </a:t>
            </a:r>
          </a:p>
          <a:p>
            <a:pPr algn="ctr"/>
            <a:endParaRPr lang="th-TH" sz="800" b="1" dirty="0">
              <a:latin typeface="Leelawadee" panose="020B0502040204020203" pitchFamily="34" charset="-34"/>
              <a:cs typeface="Leelawadee" panose="020B0502040204020203" pitchFamily="34" charset="-34"/>
            </a:endParaRPr>
          </a:p>
          <a:p>
            <a:pPr algn="ctr"/>
            <a:r>
              <a:rPr lang="en-US" sz="800" b="1" dirty="0">
                <a:latin typeface="Leelawadee" panose="020B0502040204020203" pitchFamily="34" charset="-34"/>
                <a:cs typeface="Leelawadee" panose="020B0502040204020203" pitchFamily="34" charset="-34"/>
              </a:rPr>
              <a:t>DESSERT </a:t>
            </a:r>
            <a:endParaRPr lang="en-US" sz="800" dirty="0">
              <a:latin typeface="Leelawadee" panose="020B0502040204020203" pitchFamily="34" charset="-34"/>
              <a:cs typeface="Leelawadee" panose="020B0502040204020203" pitchFamily="34" charset="-34"/>
            </a:endParaRPr>
          </a:p>
          <a:p>
            <a:pPr algn="ctr"/>
            <a:r>
              <a:rPr lang="th-TH" sz="800" dirty="0">
                <a:latin typeface="Leelawadee" panose="020B0502040204020203" pitchFamily="34" charset="-34"/>
                <a:cs typeface="Leelawadee" panose="020B0502040204020203" pitchFamily="34" charset="-34"/>
              </a:rPr>
              <a:t>ทับทิมกรอบ (</a:t>
            </a:r>
            <a:r>
              <a:rPr lang="en-US" sz="800" dirty="0">
                <a:latin typeface="Leelawadee" panose="020B0502040204020203" pitchFamily="34" charset="-34"/>
                <a:cs typeface="Leelawadee" panose="020B0502040204020203" pitchFamily="34" charset="-34"/>
              </a:rPr>
              <a:t>VG, GF) </a:t>
            </a:r>
          </a:p>
          <a:p>
            <a:pPr algn="ctr"/>
            <a:r>
              <a:rPr lang="en-US" sz="800" dirty="0">
                <a:latin typeface="Leelawadee" panose="020B0502040204020203" pitchFamily="34" charset="-34"/>
                <a:cs typeface="Leelawadee" panose="020B0502040204020203" pitchFamily="34" charset="-34"/>
              </a:rPr>
              <a:t>ICE RUBY CHESTNUT, COCONUT MILK SYRUP, JACKFRUIT </a:t>
            </a:r>
          </a:p>
          <a:p>
            <a:pPr algn="ctr"/>
            <a:r>
              <a:rPr lang="th-TH" sz="800" dirty="0">
                <a:latin typeface="Leelawadee" panose="020B0502040204020203" pitchFamily="34" charset="-34"/>
                <a:cs typeface="Leelawadee" panose="020B0502040204020203" pitchFamily="34" charset="-34"/>
              </a:rPr>
              <a:t>พายแอปเปิ้ล </a:t>
            </a:r>
            <a:r>
              <a:rPr lang="en-US" sz="800" dirty="0">
                <a:latin typeface="Leelawadee" panose="020B0502040204020203" pitchFamily="34" charset="-34"/>
                <a:cs typeface="Leelawadee" panose="020B0502040204020203" pitchFamily="34" charset="-34"/>
              </a:rPr>
              <a:t>APPLE JALOUSIE (VE) </a:t>
            </a:r>
          </a:p>
          <a:p>
            <a:pPr algn="ctr"/>
            <a:r>
              <a:rPr lang="th-TH" sz="800" dirty="0">
                <a:latin typeface="Leelawadee" panose="020B0502040204020203" pitchFamily="34" charset="-34"/>
                <a:cs typeface="Leelawadee" panose="020B0502040204020203" pitchFamily="34" charset="-34"/>
              </a:rPr>
              <a:t>ช็อคโกแลตบราว์นี่ </a:t>
            </a:r>
            <a:r>
              <a:rPr lang="en-US" sz="800" dirty="0">
                <a:latin typeface="Leelawadee" panose="020B0502040204020203" pitchFamily="34" charset="-34"/>
                <a:cs typeface="Leelawadee" panose="020B0502040204020203" pitchFamily="34" charset="-34"/>
              </a:rPr>
              <a:t>CHOCOLATE BROWNIE (VE) </a:t>
            </a:r>
          </a:p>
          <a:p>
            <a:pPr algn="ctr"/>
            <a:r>
              <a:rPr lang="th-TH" sz="800" dirty="0">
                <a:latin typeface="Leelawadee" panose="020B0502040204020203" pitchFamily="34" charset="-34"/>
                <a:cs typeface="Leelawadee" panose="020B0502040204020203" pitchFamily="34" charset="-34"/>
              </a:rPr>
              <a:t>ทิรามิสึชาเขียว </a:t>
            </a:r>
            <a:r>
              <a:rPr lang="en-US" sz="800" dirty="0">
                <a:latin typeface="Leelawadee" panose="020B0502040204020203" pitchFamily="34" charset="-34"/>
                <a:cs typeface="Leelawadee" panose="020B0502040204020203" pitchFamily="34" charset="-34"/>
              </a:rPr>
              <a:t>GREEN TEA TIRAMISU (VE) </a:t>
            </a:r>
          </a:p>
          <a:p>
            <a:pPr algn="ctr"/>
            <a:r>
              <a:rPr lang="th-TH" sz="800" dirty="0">
                <a:latin typeface="Leelawadee" panose="020B0502040204020203" pitchFamily="34" charset="-34"/>
                <a:cs typeface="Leelawadee" panose="020B0502040204020203" pitchFamily="34" charset="-34"/>
              </a:rPr>
              <a:t>ชาไทยพานาคอตต้า </a:t>
            </a:r>
            <a:r>
              <a:rPr lang="en-US" sz="800" dirty="0">
                <a:latin typeface="Leelawadee" panose="020B0502040204020203" pitchFamily="34" charset="-34"/>
                <a:cs typeface="Leelawadee" panose="020B0502040204020203" pitchFamily="34" charset="-34"/>
              </a:rPr>
              <a:t>CHOCOLATE PANNA COTTA (GF) </a:t>
            </a:r>
          </a:p>
          <a:p>
            <a:pPr algn="ctr"/>
            <a:r>
              <a:rPr lang="th-TH" sz="800" dirty="0">
                <a:latin typeface="Leelawadee" panose="020B0502040204020203" pitchFamily="34" charset="-34"/>
                <a:cs typeface="Leelawadee" panose="020B0502040204020203" pitchFamily="34" charset="-34"/>
              </a:rPr>
              <a:t>ทาร์มะม่วง </a:t>
            </a:r>
            <a:r>
              <a:rPr lang="en-US" sz="800" dirty="0">
                <a:latin typeface="Leelawadee" panose="020B0502040204020203" pitchFamily="34" charset="-34"/>
                <a:cs typeface="Leelawadee" panose="020B0502040204020203" pitchFamily="34" charset="-34"/>
              </a:rPr>
              <a:t>MANGO TARTELETTE (VE) </a:t>
            </a:r>
          </a:p>
          <a:p>
            <a:pPr algn="ctr"/>
            <a:r>
              <a:rPr lang="th-TH" sz="800" dirty="0">
                <a:latin typeface="Leelawadee" panose="020B0502040204020203" pitchFamily="34" charset="-34"/>
                <a:cs typeface="Leelawadee" panose="020B0502040204020203" pitchFamily="34" charset="-34"/>
              </a:rPr>
              <a:t>ขนมกล้วย </a:t>
            </a:r>
            <a:r>
              <a:rPr lang="en-US" sz="800" dirty="0">
                <a:latin typeface="Leelawadee" panose="020B0502040204020203" pitchFamily="34" charset="-34"/>
                <a:cs typeface="Leelawadee" panose="020B0502040204020203" pitchFamily="34" charset="-34"/>
              </a:rPr>
              <a:t>STEAMED BANANA CAKE (VG, GF) </a:t>
            </a:r>
          </a:p>
          <a:p>
            <a:pPr algn="ctr"/>
            <a:r>
              <a:rPr lang="th-TH" sz="800" dirty="0">
                <a:latin typeface="Leelawadee" panose="020B0502040204020203" pitchFamily="34" charset="-34"/>
                <a:cs typeface="Leelawadee" panose="020B0502040204020203" pitchFamily="34" charset="-34"/>
              </a:rPr>
              <a:t>ผลไม้ตามฤดูกาล </a:t>
            </a:r>
            <a:r>
              <a:rPr lang="en-US" sz="800" dirty="0">
                <a:latin typeface="Leelawadee" panose="020B0502040204020203" pitchFamily="34" charset="-34"/>
                <a:cs typeface="Leelawadee" panose="020B0502040204020203" pitchFamily="34" charset="-34"/>
              </a:rPr>
              <a:t>FRESHLY CUT TROPICAL FRUIT (VG, GF) </a:t>
            </a:r>
          </a:p>
        </p:txBody>
      </p:sp>
      <p:sp>
        <p:nvSpPr>
          <p:cNvPr id="2" name="テキスト ボックス 1">
            <a:extLst>
              <a:ext uri="{FF2B5EF4-FFF2-40B4-BE49-F238E27FC236}">
                <a16:creationId xmlns:a16="http://schemas.microsoft.com/office/drawing/2014/main" id="{E18CC0AC-685B-408E-0030-E8B836E3DC90}"/>
              </a:ext>
            </a:extLst>
          </p:cNvPr>
          <p:cNvSpPr txBox="1"/>
          <p:nvPr/>
        </p:nvSpPr>
        <p:spPr>
          <a:xfrm>
            <a:off x="15106437" y="609165"/>
            <a:ext cx="1044687" cy="616450"/>
          </a:xfrm>
          <a:prstGeom prst="rect">
            <a:avLst/>
          </a:prstGeom>
          <a:noFill/>
        </p:spPr>
        <p:txBody>
          <a:bodyPr wrap="square" rtlCol="0">
            <a:spAutoFit/>
          </a:bodyPr>
          <a:lstStyle/>
          <a:p>
            <a:endParaRPr kumimoji="1" lang="ja-JP" altLang="en-US" dirty="0"/>
          </a:p>
        </p:txBody>
      </p:sp>
      <p:sp>
        <p:nvSpPr>
          <p:cNvPr id="5" name="Rectangle 2">
            <a:extLst>
              <a:ext uri="{FF2B5EF4-FFF2-40B4-BE49-F238E27FC236}">
                <a16:creationId xmlns:a16="http://schemas.microsoft.com/office/drawing/2014/main" id="{CF6A7E2F-EEAD-9D95-1B38-2C97CDD64490}"/>
              </a:ext>
            </a:extLst>
          </p:cNvPr>
          <p:cNvSpPr>
            <a:spLocks noChangeArrowheads="1"/>
          </p:cNvSpPr>
          <p:nvPr/>
        </p:nvSpPr>
        <p:spPr bwMode="auto">
          <a:xfrm>
            <a:off x="6096000" y="165279"/>
            <a:ext cx="5598943"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eaLnBrk="0" fontAlgn="base" hangingPunct="0">
              <a:spcBef>
                <a:spcPct val="0"/>
              </a:spcBef>
              <a:spcAft>
                <a:spcPct val="0"/>
              </a:spcAft>
            </a:pPr>
            <a:r>
              <a:rPr lang="ja-JP" altLang="en-US" sz="900" b="1" dirty="0">
                <a:solidFill>
                  <a:srgbClr val="FF0000"/>
                </a:solidFill>
                <a:latin typeface="Arial" panose="020B0604020202020204" pitchFamily="34" charset="0"/>
                <a:cs typeface="Arial" panose="020B0604020202020204" pitchFamily="34" charset="0"/>
              </a:rPr>
              <a:t>✓ </a:t>
            </a:r>
            <a:r>
              <a:rPr kumimoji="0" lang="ja-JP" altLang="ja-JP" sz="900" b="0" i="0" u="none" strike="noStrike" cap="none" normalizeH="0" baseline="0" dirty="0">
                <a:ln>
                  <a:noFill/>
                </a:ln>
                <a:solidFill>
                  <a:srgbClr val="0000FF"/>
                </a:solidFill>
                <a:effectLst/>
                <a:latin typeface="Arial" panose="020B0604020202020204" pitchFamily="34" charset="0"/>
                <a:cs typeface="Arial" panose="020B0604020202020204" pitchFamily="34" charset="0"/>
              </a:rPr>
              <a:t>Please advise which items to be change to Japanese item, our chef will get back for the menu.</a:t>
            </a:r>
            <a:endParaRPr kumimoji="0" lang="ja-JP" altLang="ja-JP"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en-US" sz="900" b="1" i="0" u="none" strike="noStrike" cap="none" normalizeH="0" baseline="0" dirty="0">
                <a:ln>
                  <a:noFill/>
                </a:ln>
                <a:solidFill>
                  <a:srgbClr val="FF0000"/>
                </a:solidFill>
                <a:effectLst/>
                <a:latin typeface="Arial" panose="020B0604020202020204" pitchFamily="34" charset="0"/>
                <a:cs typeface="Arial" panose="020B0604020202020204" pitchFamily="34" charset="0"/>
              </a:rPr>
              <a:t>✓</a:t>
            </a:r>
            <a:r>
              <a:rPr kumimoji="0" lang="ja-JP" altLang="ja-JP" sz="900" b="0" i="0" u="none" strike="noStrike" cap="none" normalizeH="0" baseline="0" dirty="0">
                <a:ln>
                  <a:noFill/>
                </a:ln>
                <a:solidFill>
                  <a:srgbClr val="0000FF"/>
                </a:solidFill>
                <a:effectLst/>
                <a:latin typeface="Arial" panose="020B0604020202020204" pitchFamily="34" charset="0"/>
                <a:cs typeface="Arial" panose="020B0604020202020204" pitchFamily="34" charset="0"/>
              </a:rPr>
              <a:t>For the menu please select and get back to us by 28 Nov, so our chef and work on menu and get back to you once again.</a:t>
            </a:r>
            <a:endParaRPr kumimoji="0" lang="ja-JP" altLang="ja-JP"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900" b="0" i="0" u="none" strike="noStrike" cap="none" normalizeH="0" baseline="0" dirty="0">
                <a:ln>
                  <a:noFill/>
                </a:ln>
                <a:solidFill>
                  <a:srgbClr val="0000FF"/>
                </a:solidFill>
                <a:effectLst/>
                <a:latin typeface="Arial" panose="020B0604020202020204" pitchFamily="34" charset="0"/>
                <a:cs typeface="Arial" panose="020B0604020202020204" pitchFamily="34" charset="0"/>
              </a:rPr>
              <a:t>Together in this email, please find additonal live station list as attached for your consideration.</a:t>
            </a:r>
            <a:endParaRPr kumimoji="0" lang="ja-JP" altLang="ja-JP" sz="1800" b="0" i="0" u="none" strike="noStrike" cap="none" normalizeH="0" baseline="0" dirty="0">
              <a:ln>
                <a:noFill/>
              </a:ln>
              <a:solidFill>
                <a:schemeClr val="tx1"/>
              </a:solidFill>
              <a:effectLst/>
              <a:latin typeface="Arial" panose="020B0604020202020204" pitchFamily="34" charset="0"/>
            </a:endParaRPr>
          </a:p>
        </p:txBody>
      </p:sp>
      <p:sp>
        <p:nvSpPr>
          <p:cNvPr id="4" name="四角形: 角を丸くする 3">
            <a:extLst>
              <a:ext uri="{FF2B5EF4-FFF2-40B4-BE49-F238E27FC236}">
                <a16:creationId xmlns:a16="http://schemas.microsoft.com/office/drawing/2014/main" id="{B97BF008-608C-745B-D649-39B9061388E5}"/>
              </a:ext>
            </a:extLst>
          </p:cNvPr>
          <p:cNvSpPr/>
          <p:nvPr/>
        </p:nvSpPr>
        <p:spPr>
          <a:xfrm>
            <a:off x="6345717" y="933825"/>
            <a:ext cx="4939582" cy="5034002"/>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6693844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3EA4BB-CAEE-9D86-43CB-A6EB35EF6CD6}"/>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4038F7E8-407A-A669-C7AF-9488248AAE52}"/>
              </a:ext>
            </a:extLst>
          </p:cNvPr>
          <p:cNvSpPr>
            <a:spLocks noGrp="1"/>
          </p:cNvSpPr>
          <p:nvPr>
            <p:ph type="title"/>
          </p:nvPr>
        </p:nvSpPr>
        <p:spPr>
          <a:xfrm>
            <a:off x="838200" y="165279"/>
            <a:ext cx="10515600" cy="475127"/>
          </a:xfrm>
        </p:spPr>
        <p:txBody>
          <a:bodyPr/>
          <a:lstStyle/>
          <a:p>
            <a:r>
              <a:rPr lang="en-US" sz="2000" spc="300" dirty="0">
                <a:cs typeface="Arial" panose="020B0604020202020204" pitchFamily="34" charset="0"/>
              </a:rPr>
              <a:t>DINNER ARRANGEMENT - FOOD</a:t>
            </a:r>
            <a:br>
              <a:rPr lang="en-US" sz="2000" spc="300" dirty="0">
                <a:cs typeface="Arial" panose="020B0604020202020204" pitchFamily="34" charset="0"/>
              </a:rPr>
            </a:br>
            <a:endParaRPr lang="en-US" sz="2000" spc="300" dirty="0"/>
          </a:p>
        </p:txBody>
      </p:sp>
      <p:pic>
        <p:nvPicPr>
          <p:cNvPr id="14" name="Graphic 4">
            <a:extLst>
              <a:ext uri="{FF2B5EF4-FFF2-40B4-BE49-F238E27FC236}">
                <a16:creationId xmlns:a16="http://schemas.microsoft.com/office/drawing/2014/main" id="{FB11ED1C-36AE-FC39-FE78-ED8F05913D96}"/>
              </a:ext>
            </a:extLst>
          </p:cNvPr>
          <p:cNvPicPr>
            <a:picLocks noChangeAspect="1"/>
          </p:cNvPicPr>
          <p:nvPr/>
        </p:nvPicPr>
        <p:blipFill>
          <a:blip r:embed="rId2"/>
          <a:stretch>
            <a:fillRect/>
          </a:stretch>
        </p:blipFill>
        <p:spPr>
          <a:xfrm>
            <a:off x="10827746" y="6179916"/>
            <a:ext cx="1198078" cy="587735"/>
          </a:xfrm>
          <a:prstGeom prst="rect">
            <a:avLst/>
          </a:prstGeom>
        </p:spPr>
      </p:pic>
      <p:sp>
        <p:nvSpPr>
          <p:cNvPr id="16" name="TextBox 15">
            <a:extLst>
              <a:ext uri="{FF2B5EF4-FFF2-40B4-BE49-F238E27FC236}">
                <a16:creationId xmlns:a16="http://schemas.microsoft.com/office/drawing/2014/main" id="{322AD3A2-65BF-E7C7-B18B-A50EAA3005C6}"/>
              </a:ext>
            </a:extLst>
          </p:cNvPr>
          <p:cNvSpPr txBox="1"/>
          <p:nvPr/>
        </p:nvSpPr>
        <p:spPr>
          <a:xfrm>
            <a:off x="850327" y="600642"/>
            <a:ext cx="7150586" cy="246221"/>
          </a:xfrm>
          <a:prstGeom prst="rect">
            <a:avLst/>
          </a:prstGeom>
          <a:noFill/>
        </p:spPr>
        <p:txBody>
          <a:bodyPr wrap="square" rtlCol="0">
            <a:spAutoFit/>
          </a:bodyPr>
          <a:lstStyle/>
          <a:p>
            <a:r>
              <a:rPr lang="ja-JP" altLang="en-US" sz="1000" b="1" dirty="0">
                <a:solidFill>
                  <a:srgbClr val="FF0000"/>
                </a:solidFill>
                <a:latin typeface="+mj-lt"/>
              </a:rPr>
              <a:t>✓</a:t>
            </a:r>
            <a:r>
              <a:rPr lang="en-US" sz="1000" dirty="0">
                <a:solidFill>
                  <a:srgbClr val="0000FF"/>
                </a:solidFill>
                <a:latin typeface="+mj-lt"/>
              </a:rPr>
              <a:t>Please kindly select one Chef’s Kitchen from below list:</a:t>
            </a:r>
          </a:p>
        </p:txBody>
      </p:sp>
      <p:sp>
        <p:nvSpPr>
          <p:cNvPr id="4" name="TextBox 3">
            <a:extLst>
              <a:ext uri="{FF2B5EF4-FFF2-40B4-BE49-F238E27FC236}">
                <a16:creationId xmlns:a16="http://schemas.microsoft.com/office/drawing/2014/main" id="{5C0037E2-6979-E009-7F8C-9C855F9705C1}"/>
              </a:ext>
            </a:extLst>
          </p:cNvPr>
          <p:cNvSpPr txBox="1"/>
          <p:nvPr/>
        </p:nvSpPr>
        <p:spPr>
          <a:xfrm>
            <a:off x="2599477" y="1376559"/>
            <a:ext cx="6993047" cy="4154984"/>
          </a:xfrm>
          <a:prstGeom prst="rect">
            <a:avLst/>
          </a:prstGeom>
          <a:noFill/>
        </p:spPr>
        <p:txBody>
          <a:bodyPr wrap="square">
            <a:spAutoFit/>
          </a:bodyPr>
          <a:lstStyle/>
          <a:p>
            <a:pPr algn="ctr"/>
            <a:r>
              <a:rPr lang="en-US" sz="1200" b="1" dirty="0">
                <a:latin typeface="Leelawadee" panose="020B0502040204020203" pitchFamily="34" charset="-34"/>
                <a:cs typeface="Leelawadee" panose="020B0502040204020203" pitchFamily="34" charset="-34"/>
              </a:rPr>
              <a:t>CHOOSE </a:t>
            </a:r>
            <a:r>
              <a:rPr lang="en-US" sz="1200" b="1" u="sng" dirty="0">
                <a:latin typeface="Leelawadee" panose="020B0502040204020203" pitchFamily="34" charset="-34"/>
                <a:cs typeface="Leelawadee" panose="020B0502040204020203" pitchFamily="34" charset="-34"/>
              </a:rPr>
              <a:t>ONE</a:t>
            </a:r>
            <a:r>
              <a:rPr lang="en-US" sz="1200" b="1" dirty="0">
                <a:latin typeface="Leelawadee" panose="020B0502040204020203" pitchFamily="34" charset="-34"/>
                <a:cs typeface="Leelawadee" panose="020B0502040204020203" pitchFamily="34" charset="-34"/>
              </a:rPr>
              <a:t> OF CHEF’S KICTHEN MENU FROM BELOW LIST </a:t>
            </a:r>
            <a:endParaRPr lang="en-US" sz="1200" dirty="0">
              <a:latin typeface="Leelawadee" panose="020B0502040204020203" pitchFamily="34" charset="-34"/>
              <a:cs typeface="Leelawadee" panose="020B0502040204020203" pitchFamily="34" charset="-34"/>
            </a:endParaRPr>
          </a:p>
          <a:p>
            <a:pPr algn="ctr"/>
            <a:endParaRPr lang="en-US" sz="1200" b="1" dirty="0">
              <a:latin typeface="Leelawadee" panose="020B0502040204020203" pitchFamily="34" charset="-34"/>
              <a:cs typeface="Leelawadee" panose="020B0502040204020203" pitchFamily="34" charset="-34"/>
            </a:endParaRPr>
          </a:p>
          <a:p>
            <a:pPr algn="ctr"/>
            <a:r>
              <a:rPr lang="en-US" sz="1200" b="1" dirty="0">
                <a:latin typeface="Leelawadee" panose="020B0502040204020203" pitchFamily="34" charset="-34"/>
                <a:cs typeface="Leelawadee" panose="020B0502040204020203" pitchFamily="34" charset="-34"/>
              </a:rPr>
              <a:t>CHEF’S KITCHEN </a:t>
            </a:r>
            <a:endParaRPr lang="en-US" sz="1200" dirty="0">
              <a:latin typeface="Leelawadee" panose="020B0502040204020203" pitchFamily="34" charset="-34"/>
              <a:cs typeface="Leelawadee" panose="020B0502040204020203" pitchFamily="34" charset="-34"/>
            </a:endParaRPr>
          </a:p>
          <a:p>
            <a:pPr algn="ctr"/>
            <a:endParaRPr lang="en-US" sz="1200" b="1" dirty="0">
              <a:latin typeface="Leelawadee" panose="020B0502040204020203" pitchFamily="34" charset="-34"/>
              <a:cs typeface="Leelawadee" panose="020B0502040204020203" pitchFamily="34" charset="-34"/>
            </a:endParaRPr>
          </a:p>
          <a:p>
            <a:pPr algn="ctr"/>
            <a:r>
              <a:rPr lang="en-US" sz="1200" b="1" dirty="0">
                <a:latin typeface="Leelawadee" panose="020B0502040204020203" pitchFamily="34" charset="-34"/>
                <a:cs typeface="Leelawadee" panose="020B0502040204020203" pitchFamily="34" charset="-34"/>
              </a:rPr>
              <a:t>KAO NEAW GAI YAANG SOM TUM – </a:t>
            </a:r>
            <a:r>
              <a:rPr lang="th-TH" sz="1200" dirty="0">
                <a:latin typeface="Leelawadee" panose="020B0502040204020203" pitchFamily="34" charset="-34"/>
                <a:cs typeface="Leelawadee" panose="020B0502040204020203" pitchFamily="34" charset="-34"/>
              </a:rPr>
              <a:t>ข้าวเหนียวไก่ย่าง หมูย่าง ส้มตำ (</a:t>
            </a:r>
            <a:r>
              <a:rPr lang="en-US" sz="1200" dirty="0">
                <a:latin typeface="Leelawadee" panose="020B0502040204020203" pitchFamily="34" charset="-34"/>
                <a:cs typeface="Leelawadee" panose="020B0502040204020203" pitchFamily="34" charset="-34"/>
              </a:rPr>
              <a:t>DF) </a:t>
            </a:r>
          </a:p>
          <a:p>
            <a:pPr algn="ctr"/>
            <a:r>
              <a:rPr lang="en-US" sz="1200" dirty="0">
                <a:latin typeface="Leelawadee" panose="020B0502040204020203" pitchFamily="34" charset="-34"/>
                <a:cs typeface="Leelawadee" panose="020B0502040204020203" pitchFamily="34" charset="-34"/>
              </a:rPr>
              <a:t>GRILLED LOCAL STYLE CHICKEN AND PORK SERVE WITH STICKY RICE AND PAYAYA SALAD </a:t>
            </a:r>
          </a:p>
          <a:p>
            <a:pPr algn="ctr"/>
            <a:endParaRPr lang="en-US" sz="1200" b="1" dirty="0">
              <a:latin typeface="Leelawadee" panose="020B0502040204020203" pitchFamily="34" charset="-34"/>
              <a:cs typeface="Leelawadee" panose="020B0502040204020203" pitchFamily="34" charset="-34"/>
            </a:endParaRPr>
          </a:p>
          <a:p>
            <a:pPr algn="ctr"/>
            <a:r>
              <a:rPr lang="en-US" sz="1200" b="1" dirty="0">
                <a:latin typeface="Leelawadee" panose="020B0502040204020203" pitchFamily="34" charset="-34"/>
                <a:cs typeface="Leelawadee" panose="020B0502040204020203" pitchFamily="34" charset="-34"/>
              </a:rPr>
              <a:t>PHAD THAI GOONG – </a:t>
            </a:r>
            <a:r>
              <a:rPr lang="th-TH" sz="1200" b="1" dirty="0">
                <a:latin typeface="Leelawadee" panose="020B0502040204020203" pitchFamily="34" charset="-34"/>
                <a:cs typeface="Leelawadee" panose="020B0502040204020203" pitchFamily="34" charset="-34"/>
              </a:rPr>
              <a:t>ผัดกุ้งสด </a:t>
            </a:r>
            <a:r>
              <a:rPr lang="th-TH" sz="1200" dirty="0">
                <a:latin typeface="Leelawadee" panose="020B0502040204020203" pitchFamily="34" charset="-34"/>
                <a:cs typeface="Leelawadee" panose="020B0502040204020203" pitchFamily="34" charset="-34"/>
              </a:rPr>
              <a:t>(</a:t>
            </a:r>
            <a:r>
              <a:rPr lang="en-US" sz="1200" dirty="0">
                <a:latin typeface="Leelawadee" panose="020B0502040204020203" pitchFamily="34" charset="-34"/>
                <a:cs typeface="Leelawadee" panose="020B0502040204020203" pitchFamily="34" charset="-34"/>
              </a:rPr>
              <a:t>DF) </a:t>
            </a:r>
          </a:p>
          <a:p>
            <a:pPr algn="ctr"/>
            <a:r>
              <a:rPr lang="en-US" sz="1200" dirty="0">
                <a:latin typeface="Leelawadee" panose="020B0502040204020203" pitchFamily="34" charset="-34"/>
                <a:cs typeface="Leelawadee" panose="020B0502040204020203" pitchFamily="34" charset="-34"/>
              </a:rPr>
              <a:t>FRIED RICE NOODLES, PRAWN, TAMARIND SAUCE, GARLIC CHIVE AND BEAN SPROUTS </a:t>
            </a:r>
          </a:p>
          <a:p>
            <a:pPr algn="ctr"/>
            <a:endParaRPr lang="en-US" sz="1200" b="1" dirty="0">
              <a:latin typeface="Leelawadee" panose="020B0502040204020203" pitchFamily="34" charset="-34"/>
              <a:cs typeface="Leelawadee" panose="020B0502040204020203" pitchFamily="34" charset="-34"/>
            </a:endParaRPr>
          </a:p>
          <a:p>
            <a:pPr algn="ctr"/>
            <a:r>
              <a:rPr lang="en-US" sz="1200" b="1" dirty="0">
                <a:latin typeface="Leelawadee" panose="020B0502040204020203" pitchFamily="34" charset="-34"/>
                <a:cs typeface="Leelawadee" panose="020B0502040204020203" pitchFamily="34" charset="-34"/>
              </a:rPr>
              <a:t>KHAO SOI NUA </a:t>
            </a:r>
            <a:r>
              <a:rPr lang="th-TH" sz="1200" b="1" dirty="0">
                <a:latin typeface="Leelawadee" panose="020B0502040204020203" pitchFamily="34" charset="-34"/>
                <a:cs typeface="Leelawadee" panose="020B0502040204020203" pitchFamily="34" charset="-34"/>
              </a:rPr>
              <a:t>ข้าวซอยเนื้อ </a:t>
            </a:r>
            <a:r>
              <a:rPr lang="th-TH" sz="1200" dirty="0">
                <a:latin typeface="Leelawadee" panose="020B0502040204020203" pitchFamily="34" charset="-34"/>
                <a:cs typeface="Leelawadee" panose="020B0502040204020203" pitchFamily="34" charset="-34"/>
              </a:rPr>
              <a:t>(</a:t>
            </a:r>
            <a:r>
              <a:rPr lang="en-US" sz="1200" dirty="0">
                <a:latin typeface="Leelawadee" panose="020B0502040204020203" pitchFamily="34" charset="-34"/>
                <a:cs typeface="Leelawadee" panose="020B0502040204020203" pitchFamily="34" charset="-34"/>
              </a:rPr>
              <a:t>DF) </a:t>
            </a:r>
          </a:p>
          <a:p>
            <a:pPr algn="ctr"/>
            <a:r>
              <a:rPr lang="en-US" sz="1200" dirty="0">
                <a:latin typeface="Leelawadee" panose="020B0502040204020203" pitchFamily="34" charset="-34"/>
                <a:cs typeface="Leelawadee" panose="020B0502040204020203" pitchFamily="34" charset="-34"/>
              </a:rPr>
              <a:t>NORTHERN BEEF CURRY CRISPY, CRISPY NOODLE, BEAN SPROUT, AND PICKLED CABBAGE </a:t>
            </a:r>
          </a:p>
          <a:p>
            <a:pPr algn="ctr"/>
            <a:endParaRPr lang="en-US" sz="1200" b="1" dirty="0">
              <a:latin typeface="Leelawadee" panose="020B0502040204020203" pitchFamily="34" charset="-34"/>
              <a:cs typeface="Leelawadee" panose="020B0502040204020203" pitchFamily="34" charset="-34"/>
            </a:endParaRPr>
          </a:p>
          <a:p>
            <a:pPr algn="ctr"/>
            <a:r>
              <a:rPr lang="en-US" sz="1200" b="1" dirty="0">
                <a:latin typeface="Leelawadee" panose="020B0502040204020203" pitchFamily="34" charset="-34"/>
                <a:cs typeface="Leelawadee" panose="020B0502040204020203" pitchFamily="34" charset="-34"/>
              </a:rPr>
              <a:t>ITALIAN PASTA </a:t>
            </a:r>
            <a:endParaRPr lang="en-US" sz="1200" dirty="0">
              <a:latin typeface="Leelawadee" panose="020B0502040204020203" pitchFamily="34" charset="-34"/>
              <a:cs typeface="Leelawadee" panose="020B0502040204020203" pitchFamily="34" charset="-34"/>
            </a:endParaRPr>
          </a:p>
          <a:p>
            <a:pPr algn="ctr"/>
            <a:r>
              <a:rPr lang="en-US" sz="1200" dirty="0">
                <a:latin typeface="Leelawadee" panose="020B0502040204020203" pitchFamily="34" charset="-34"/>
                <a:cs typeface="Leelawadee" panose="020B0502040204020203" pitchFamily="34" charset="-34"/>
              </a:rPr>
              <a:t>THREE KINDS OF PASTA WITH PRAWN, BACON </a:t>
            </a:r>
          </a:p>
          <a:p>
            <a:pPr algn="ctr"/>
            <a:r>
              <a:rPr lang="en-US" sz="1200" dirty="0">
                <a:latin typeface="Leelawadee" panose="020B0502040204020203" pitchFamily="34" charset="-34"/>
                <a:cs typeface="Leelawadee" panose="020B0502040204020203" pitchFamily="34" charset="-34"/>
              </a:rPr>
              <a:t>WITH CHOICE OF CREAM, TOMATO, AGLIO E OLIO AND BOLOGNESE SAUCE </a:t>
            </a:r>
          </a:p>
          <a:p>
            <a:pPr algn="ctr"/>
            <a:endParaRPr lang="en-US" sz="1200" b="1" dirty="0">
              <a:latin typeface="Leelawadee" panose="020B0502040204020203" pitchFamily="34" charset="-34"/>
              <a:cs typeface="Leelawadee" panose="020B0502040204020203" pitchFamily="34" charset="-34"/>
            </a:endParaRPr>
          </a:p>
          <a:p>
            <a:pPr algn="ctr"/>
            <a:r>
              <a:rPr lang="en-US" sz="1200" b="1" dirty="0">
                <a:latin typeface="Leelawadee" panose="020B0502040204020203" pitchFamily="34" charset="-34"/>
                <a:cs typeface="Leelawadee" panose="020B0502040204020203" pitchFamily="34" charset="-34"/>
              </a:rPr>
              <a:t>SPAGHETTI AL TARTUFO </a:t>
            </a:r>
            <a:r>
              <a:rPr lang="en-US" sz="1200" dirty="0">
                <a:latin typeface="Leelawadee" panose="020B0502040204020203" pitchFamily="34" charset="-34"/>
                <a:cs typeface="Leelawadee" panose="020B0502040204020203" pitchFamily="34" charset="-34"/>
              </a:rPr>
              <a:t>| VE </a:t>
            </a:r>
          </a:p>
          <a:p>
            <a:pPr algn="ctr"/>
            <a:r>
              <a:rPr lang="en-US" sz="1200" dirty="0">
                <a:latin typeface="Leelawadee" panose="020B0502040204020203" pitchFamily="34" charset="-34"/>
                <a:cs typeface="Leelawadee" panose="020B0502040204020203" pitchFamily="34" charset="-34"/>
              </a:rPr>
              <a:t>FRESH SPAGHETTI TOSSED IN TRUFFLE SAUCE AND FINISH IN A WHOLE GRANA PADANO WHEEL </a:t>
            </a:r>
          </a:p>
          <a:p>
            <a:pPr algn="ctr"/>
            <a:endParaRPr lang="en-US" sz="1200" b="1" dirty="0">
              <a:latin typeface="Leelawadee" panose="020B0502040204020203" pitchFamily="34" charset="-34"/>
              <a:cs typeface="Leelawadee" panose="020B0502040204020203" pitchFamily="34" charset="-34"/>
            </a:endParaRPr>
          </a:p>
          <a:p>
            <a:pPr algn="ctr"/>
            <a:r>
              <a:rPr lang="en-US" sz="1200" b="1" dirty="0">
                <a:latin typeface="Leelawadee" panose="020B0502040204020203" pitchFamily="34" charset="-34"/>
                <a:cs typeface="Leelawadee" panose="020B0502040204020203" pitchFamily="34" charset="-34"/>
              </a:rPr>
              <a:t>MANGO STICKY RICE </a:t>
            </a:r>
            <a:r>
              <a:rPr lang="th-TH" sz="1200" b="1" dirty="0">
                <a:latin typeface="Leelawadee" panose="020B0502040204020203" pitchFamily="34" charset="-34"/>
                <a:cs typeface="Leelawadee" panose="020B0502040204020203" pitchFamily="34" charset="-34"/>
              </a:rPr>
              <a:t>ข้าวเหนียวมะม่วง </a:t>
            </a:r>
            <a:r>
              <a:rPr lang="th-TH" sz="1200" dirty="0">
                <a:latin typeface="Leelawadee" panose="020B0502040204020203" pitchFamily="34" charset="-34"/>
                <a:cs typeface="Leelawadee" panose="020B0502040204020203" pitchFamily="34" charset="-34"/>
              </a:rPr>
              <a:t>(</a:t>
            </a:r>
            <a:r>
              <a:rPr lang="en-US" sz="1200" dirty="0">
                <a:latin typeface="Leelawadee" panose="020B0502040204020203" pitchFamily="34" charset="-34"/>
                <a:cs typeface="Leelawadee" panose="020B0502040204020203" pitchFamily="34" charset="-34"/>
              </a:rPr>
              <a:t>VG, GF) </a:t>
            </a:r>
          </a:p>
          <a:p>
            <a:pPr algn="ctr"/>
            <a:r>
              <a:rPr lang="en-US" sz="1200" dirty="0">
                <a:latin typeface="Leelawadee" panose="020B0502040204020203" pitchFamily="34" charset="-34"/>
                <a:cs typeface="Leelawadee" panose="020B0502040204020203" pitchFamily="34" charset="-34"/>
              </a:rPr>
              <a:t>FRESH THAI MANGO SERVED WITH FRAGRANT SWEET COCONUT STICKY RICE </a:t>
            </a:r>
          </a:p>
        </p:txBody>
      </p:sp>
      <p:sp>
        <p:nvSpPr>
          <p:cNvPr id="2" name="四角形: 角を丸くする 1">
            <a:extLst>
              <a:ext uri="{FF2B5EF4-FFF2-40B4-BE49-F238E27FC236}">
                <a16:creationId xmlns:a16="http://schemas.microsoft.com/office/drawing/2014/main" id="{FCA754B2-BE54-03D7-07FE-90BE3801089C}"/>
              </a:ext>
            </a:extLst>
          </p:cNvPr>
          <p:cNvSpPr/>
          <p:nvPr/>
        </p:nvSpPr>
        <p:spPr>
          <a:xfrm>
            <a:off x="2819643" y="2031347"/>
            <a:ext cx="6604056" cy="615034"/>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3189277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DFD8EF4-709A-7FEE-D0E5-14937B4DCB4A}"/>
              </a:ext>
            </a:extLst>
          </p:cNvPr>
          <p:cNvSpPr>
            <a:spLocks noGrp="1"/>
          </p:cNvSpPr>
          <p:nvPr>
            <p:ph type="title"/>
          </p:nvPr>
        </p:nvSpPr>
        <p:spPr>
          <a:xfrm>
            <a:off x="838200" y="365126"/>
            <a:ext cx="10515600" cy="851494"/>
          </a:xfrm>
        </p:spPr>
        <p:txBody>
          <a:bodyPr>
            <a:normAutofit/>
          </a:bodyPr>
          <a:lstStyle/>
          <a:p>
            <a:r>
              <a:rPr kumimoji="1" lang="ja-JP" altLang="en-US" sz="2800" dirty="0"/>
              <a:t>メニュー（</a:t>
            </a:r>
            <a:r>
              <a:rPr kumimoji="1" lang="en-US" altLang="ja-JP" sz="2800" dirty="0"/>
              <a:t>Live</a:t>
            </a:r>
            <a:r>
              <a:rPr kumimoji="1" lang="ja-JP" altLang="en-US" sz="2800" dirty="0"/>
              <a:t> </a:t>
            </a:r>
            <a:r>
              <a:rPr kumimoji="1" lang="en-US" altLang="ja-JP" sz="2800" dirty="0"/>
              <a:t>Station</a:t>
            </a:r>
            <a:r>
              <a:rPr kumimoji="1" lang="ja-JP" altLang="en-US" sz="2800" dirty="0"/>
              <a:t>：</a:t>
            </a:r>
            <a:r>
              <a:rPr kumimoji="1" lang="en-US" altLang="ja-JP" sz="2800" dirty="0"/>
              <a:t>100</a:t>
            </a:r>
            <a:r>
              <a:rPr kumimoji="1" lang="ja-JP" altLang="en-US" sz="2800" dirty="0"/>
              <a:t>人分、＋</a:t>
            </a:r>
            <a:r>
              <a:rPr kumimoji="1" lang="en-US" altLang="ja-JP" sz="2800" dirty="0"/>
              <a:t>15</a:t>
            </a:r>
            <a:r>
              <a:rPr kumimoji="1" lang="ja-JP" altLang="en-US" sz="2800" dirty="0"/>
              <a:t>％サービス料）</a:t>
            </a:r>
          </a:p>
        </p:txBody>
      </p:sp>
      <p:pic>
        <p:nvPicPr>
          <p:cNvPr id="7" name="コンテンツ プレースホルダー 6">
            <a:extLst>
              <a:ext uri="{FF2B5EF4-FFF2-40B4-BE49-F238E27FC236}">
                <a16:creationId xmlns:a16="http://schemas.microsoft.com/office/drawing/2014/main" id="{00BD23E9-D7E8-E036-F328-0C08CDBCE37C}"/>
              </a:ext>
            </a:extLst>
          </p:cNvPr>
          <p:cNvPicPr>
            <a:picLocks noGrp="1" noChangeAspect="1"/>
          </p:cNvPicPr>
          <p:nvPr>
            <p:ph idx="1"/>
          </p:nvPr>
        </p:nvPicPr>
        <p:blipFill>
          <a:blip r:embed="rId2"/>
          <a:stretch>
            <a:fillRect/>
          </a:stretch>
        </p:blipFill>
        <p:spPr>
          <a:xfrm>
            <a:off x="1054590" y="1098192"/>
            <a:ext cx="4267096" cy="5474638"/>
          </a:xfrm>
          <a:prstGeom prst="rect">
            <a:avLst/>
          </a:prstGeom>
        </p:spPr>
      </p:pic>
      <p:sp>
        <p:nvSpPr>
          <p:cNvPr id="8" name="テキスト ボックス 7">
            <a:extLst>
              <a:ext uri="{FF2B5EF4-FFF2-40B4-BE49-F238E27FC236}">
                <a16:creationId xmlns:a16="http://schemas.microsoft.com/office/drawing/2014/main" id="{B7DE7F83-78BB-B8D6-18EA-E5C82C16ACF1}"/>
              </a:ext>
            </a:extLst>
          </p:cNvPr>
          <p:cNvSpPr txBox="1"/>
          <p:nvPr/>
        </p:nvSpPr>
        <p:spPr>
          <a:xfrm>
            <a:off x="5285250" y="3525949"/>
            <a:ext cx="5852160" cy="1200329"/>
          </a:xfrm>
          <a:prstGeom prst="rect">
            <a:avLst/>
          </a:prstGeom>
          <a:noFill/>
        </p:spPr>
        <p:txBody>
          <a:bodyPr wrap="square" rtlCol="0">
            <a:spAutoFit/>
          </a:bodyPr>
          <a:lstStyle/>
          <a:p>
            <a:r>
              <a:rPr lang="ja-JP" altLang="en-US" dirty="0"/>
              <a:t>追加屋台</a:t>
            </a:r>
            <a:endParaRPr lang="en-US" altLang="ja-JP" dirty="0"/>
          </a:p>
          <a:p>
            <a:r>
              <a:rPr lang="en-US" altLang="ja-JP" dirty="0"/>
              <a:t>4 KINDS OF NIGIRI SUSHI AND 2 MAKI ROLLS</a:t>
            </a:r>
            <a:r>
              <a:rPr lang="ja-JP" altLang="en-US" dirty="0"/>
              <a:t>　</a:t>
            </a:r>
            <a:r>
              <a:rPr lang="en-US" altLang="ja-JP" dirty="0"/>
              <a:t> 28,500 THB</a:t>
            </a:r>
          </a:p>
          <a:p>
            <a:r>
              <a:rPr lang="en-US" altLang="ja-JP" dirty="0"/>
              <a:t>TEMPURA</a:t>
            </a:r>
            <a:r>
              <a:rPr lang="ja-JP" altLang="en-US" dirty="0"/>
              <a:t>（</a:t>
            </a:r>
            <a:r>
              <a:rPr lang="en-US" altLang="ja-JP" dirty="0"/>
              <a:t>Batted deep-fried premium prawn and vegetables</a:t>
            </a:r>
            <a:r>
              <a:rPr lang="ja-JP" altLang="en-US" dirty="0"/>
              <a:t>）</a:t>
            </a:r>
            <a:r>
              <a:rPr lang="en-US" altLang="ja-JP" dirty="0"/>
              <a:t> 29,000 THB</a:t>
            </a:r>
            <a:endParaRPr kumimoji="1" lang="ja-JP" altLang="en-US" dirty="0"/>
          </a:p>
        </p:txBody>
      </p:sp>
      <p:sp>
        <p:nvSpPr>
          <p:cNvPr id="9" name="四角形: 角を丸くする 8">
            <a:extLst>
              <a:ext uri="{FF2B5EF4-FFF2-40B4-BE49-F238E27FC236}">
                <a16:creationId xmlns:a16="http://schemas.microsoft.com/office/drawing/2014/main" id="{7C4F4255-2500-768A-99AD-7BB7FF613542}"/>
              </a:ext>
            </a:extLst>
          </p:cNvPr>
          <p:cNvSpPr/>
          <p:nvPr/>
        </p:nvSpPr>
        <p:spPr>
          <a:xfrm>
            <a:off x="1398270" y="3851238"/>
            <a:ext cx="3431914" cy="322729"/>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四角形: 角を丸くする 9">
            <a:extLst>
              <a:ext uri="{FF2B5EF4-FFF2-40B4-BE49-F238E27FC236}">
                <a16:creationId xmlns:a16="http://schemas.microsoft.com/office/drawing/2014/main" id="{806FBAAF-E904-FCB4-35C6-4E21234EC41F}"/>
              </a:ext>
            </a:extLst>
          </p:cNvPr>
          <p:cNvSpPr/>
          <p:nvPr/>
        </p:nvSpPr>
        <p:spPr>
          <a:xfrm>
            <a:off x="1398270" y="5167584"/>
            <a:ext cx="3431914" cy="322729"/>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5100051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838200" y="165279"/>
            <a:ext cx="10515600" cy="475127"/>
          </a:xfrm>
        </p:spPr>
        <p:txBody>
          <a:bodyPr/>
          <a:lstStyle/>
          <a:p>
            <a:r>
              <a:rPr lang="en-US" sz="2000" spc="300" dirty="0">
                <a:cs typeface="Arial" panose="020B0604020202020204" pitchFamily="34" charset="0"/>
              </a:rPr>
              <a:t>DINNER ARRANGEMENT - BEVERAGE</a:t>
            </a:r>
            <a:br>
              <a:rPr lang="en-US" sz="2000" spc="300" dirty="0">
                <a:cs typeface="Arial" panose="020B0604020202020204" pitchFamily="34" charset="0"/>
              </a:rPr>
            </a:br>
            <a:endParaRPr lang="en-US" sz="2000" spc="300" dirty="0"/>
          </a:p>
        </p:txBody>
      </p:sp>
      <p:pic>
        <p:nvPicPr>
          <p:cNvPr id="14" name="Graphic 4">
            <a:extLst>
              <a:ext uri="{FF2B5EF4-FFF2-40B4-BE49-F238E27FC236}">
                <a16:creationId xmlns:a16="http://schemas.microsoft.com/office/drawing/2014/main" id="{97FAD05A-EE1B-4CFA-A55D-4C866628ED6E}"/>
              </a:ext>
            </a:extLst>
          </p:cNvPr>
          <p:cNvPicPr>
            <a:picLocks noChangeAspect="1"/>
          </p:cNvPicPr>
          <p:nvPr/>
        </p:nvPicPr>
        <p:blipFill>
          <a:blip r:embed="rId2"/>
          <a:stretch>
            <a:fillRect/>
          </a:stretch>
        </p:blipFill>
        <p:spPr>
          <a:xfrm>
            <a:off x="10827746" y="6179916"/>
            <a:ext cx="1198078" cy="587735"/>
          </a:xfrm>
          <a:prstGeom prst="rect">
            <a:avLst/>
          </a:prstGeom>
        </p:spPr>
      </p:pic>
      <p:sp>
        <p:nvSpPr>
          <p:cNvPr id="16" name="TextBox 15"/>
          <p:cNvSpPr txBox="1"/>
          <p:nvPr/>
        </p:nvSpPr>
        <p:spPr>
          <a:xfrm>
            <a:off x="838200" y="640406"/>
            <a:ext cx="7150586" cy="534762"/>
          </a:xfrm>
          <a:prstGeom prst="rect">
            <a:avLst/>
          </a:prstGeom>
          <a:noFill/>
        </p:spPr>
        <p:txBody>
          <a:bodyPr wrap="square" rtlCol="0">
            <a:spAutoFit/>
          </a:bodyPr>
          <a:lstStyle/>
          <a:p>
            <a:pPr>
              <a:lnSpc>
                <a:spcPct val="150000"/>
              </a:lnSpc>
            </a:pPr>
            <a:r>
              <a:rPr lang="en-US" sz="1000" dirty="0">
                <a:latin typeface="+mj-lt"/>
              </a:rPr>
              <a:t>Inclusive of free flow soft beverages</a:t>
            </a:r>
          </a:p>
          <a:p>
            <a:pPr>
              <a:lnSpc>
                <a:spcPct val="150000"/>
              </a:lnSpc>
            </a:pPr>
            <a:r>
              <a:rPr lang="ja-JP" altLang="en-US" sz="1000" b="1" dirty="0">
                <a:solidFill>
                  <a:srgbClr val="FF0000"/>
                </a:solidFill>
                <a:latin typeface="+mj-lt"/>
              </a:rPr>
              <a:t>✓</a:t>
            </a:r>
            <a:r>
              <a:rPr lang="en-US" sz="1000" dirty="0">
                <a:solidFill>
                  <a:srgbClr val="0000FF"/>
                </a:solidFill>
                <a:latin typeface="+mj-lt"/>
              </a:rPr>
              <a:t>Confirmed Beverage Package C: 2 hours</a:t>
            </a:r>
            <a:r>
              <a:rPr lang="th-TH" sz="1000" dirty="0">
                <a:solidFill>
                  <a:srgbClr val="0000FF"/>
                </a:solidFill>
                <a:latin typeface="+mj-lt"/>
              </a:rPr>
              <a:t>  </a:t>
            </a:r>
            <a:r>
              <a:rPr lang="en-US" sz="1000" dirty="0">
                <a:solidFill>
                  <a:srgbClr val="0000FF"/>
                </a:solidFill>
                <a:latin typeface="+mj-lt"/>
              </a:rPr>
              <a:t>&gt; 17.45-19.45 </a:t>
            </a:r>
            <a:r>
              <a:rPr lang="en-US" sz="1000" dirty="0" err="1">
                <a:solidFill>
                  <a:srgbClr val="0000FF"/>
                </a:solidFill>
                <a:latin typeface="+mj-lt"/>
              </a:rPr>
              <a:t>Hrs</a:t>
            </a:r>
            <a:endParaRPr lang="en-US" sz="1000" dirty="0">
              <a:solidFill>
                <a:srgbClr val="0000FF"/>
              </a:solidFill>
              <a:latin typeface="+mj-lt"/>
            </a:endParaRPr>
          </a:p>
        </p:txBody>
      </p:sp>
      <p:graphicFrame>
        <p:nvGraphicFramePr>
          <p:cNvPr id="2" name="Table 3">
            <a:extLst>
              <a:ext uri="{FF2B5EF4-FFF2-40B4-BE49-F238E27FC236}">
                <a16:creationId xmlns:a16="http://schemas.microsoft.com/office/drawing/2014/main" id="{F776CD38-A550-4E97-9DB2-8657C3B80063}"/>
              </a:ext>
            </a:extLst>
          </p:cNvPr>
          <p:cNvGraphicFramePr>
            <a:graphicFrameLocks noGrp="1"/>
          </p:cNvGraphicFramePr>
          <p:nvPr>
            <p:extLst>
              <p:ext uri="{D42A27DB-BD31-4B8C-83A1-F6EECF244321}">
                <p14:modId xmlns:p14="http://schemas.microsoft.com/office/powerpoint/2010/main" val="3773353764"/>
              </p:ext>
            </p:extLst>
          </p:nvPr>
        </p:nvGraphicFramePr>
        <p:xfrm>
          <a:off x="918437" y="1197845"/>
          <a:ext cx="10882746" cy="2413573"/>
        </p:xfrm>
        <a:graphic>
          <a:graphicData uri="http://schemas.openxmlformats.org/drawingml/2006/table">
            <a:tbl>
              <a:tblPr firstRow="1" bandRow="1">
                <a:tableStyleId>{F5AB1C69-6EDB-4FF4-983F-18BD219EF322}</a:tableStyleId>
              </a:tblPr>
              <a:tblGrid>
                <a:gridCol w="1043406">
                  <a:extLst>
                    <a:ext uri="{9D8B030D-6E8A-4147-A177-3AD203B41FA5}">
                      <a16:colId xmlns:a16="http://schemas.microsoft.com/office/drawing/2014/main" val="3622284281"/>
                    </a:ext>
                  </a:extLst>
                </a:gridCol>
                <a:gridCol w="5527944">
                  <a:extLst>
                    <a:ext uri="{9D8B030D-6E8A-4147-A177-3AD203B41FA5}">
                      <a16:colId xmlns:a16="http://schemas.microsoft.com/office/drawing/2014/main" val="4282605348"/>
                    </a:ext>
                  </a:extLst>
                </a:gridCol>
                <a:gridCol w="1077849">
                  <a:extLst>
                    <a:ext uri="{9D8B030D-6E8A-4147-A177-3AD203B41FA5}">
                      <a16:colId xmlns:a16="http://schemas.microsoft.com/office/drawing/2014/main" val="3061566117"/>
                    </a:ext>
                  </a:extLst>
                </a:gridCol>
                <a:gridCol w="1077849">
                  <a:extLst>
                    <a:ext uri="{9D8B030D-6E8A-4147-A177-3AD203B41FA5}">
                      <a16:colId xmlns:a16="http://schemas.microsoft.com/office/drawing/2014/main" val="4075982704"/>
                    </a:ext>
                  </a:extLst>
                </a:gridCol>
                <a:gridCol w="1077849">
                  <a:extLst>
                    <a:ext uri="{9D8B030D-6E8A-4147-A177-3AD203B41FA5}">
                      <a16:colId xmlns:a16="http://schemas.microsoft.com/office/drawing/2014/main" val="3571439599"/>
                    </a:ext>
                  </a:extLst>
                </a:gridCol>
                <a:gridCol w="1077849">
                  <a:extLst>
                    <a:ext uri="{9D8B030D-6E8A-4147-A177-3AD203B41FA5}">
                      <a16:colId xmlns:a16="http://schemas.microsoft.com/office/drawing/2014/main" val="1037659982"/>
                    </a:ext>
                  </a:extLst>
                </a:gridCol>
              </a:tblGrid>
              <a:tr h="400046">
                <a:tc>
                  <a:txBody>
                    <a:bodyPr/>
                    <a:lstStyle/>
                    <a:p>
                      <a:pPr marL="0" marR="0" algn="ctr">
                        <a:lnSpc>
                          <a:spcPct val="107000"/>
                        </a:lnSpc>
                        <a:spcBef>
                          <a:spcPts val="0"/>
                        </a:spcBef>
                        <a:spcAft>
                          <a:spcPts val="0"/>
                        </a:spcAft>
                      </a:pPr>
                      <a:r>
                        <a:rPr lang="en-US" sz="1000" b="1" dirty="0">
                          <a:solidFill>
                            <a:srgbClr val="FFFFFF"/>
                          </a:solidFill>
                          <a:effectLst/>
                          <a:latin typeface="+mj-lt"/>
                        </a:rPr>
                        <a:t>Package</a:t>
                      </a:r>
                      <a:endParaRPr lang="en-US" sz="1000" dirty="0">
                        <a:effectLst/>
                        <a:latin typeface="+mj-lt"/>
                        <a:ea typeface="Calibri" panose="020F0502020204030204" pitchFamily="34" charset="0"/>
                        <a:cs typeface="Cordia New" panose="020B0304020202020204" pitchFamily="34" charset="-34"/>
                      </a:endParaRPr>
                    </a:p>
                  </a:txBody>
                  <a:tcPr marL="68580" marR="68580" marT="0" marB="0" anchor="ctr"/>
                </a:tc>
                <a:tc>
                  <a:txBody>
                    <a:bodyPr/>
                    <a:lstStyle/>
                    <a:p>
                      <a:pPr marL="0" marR="0" algn="ctr">
                        <a:lnSpc>
                          <a:spcPct val="107000"/>
                        </a:lnSpc>
                        <a:spcBef>
                          <a:spcPts val="0"/>
                        </a:spcBef>
                        <a:spcAft>
                          <a:spcPts val="0"/>
                        </a:spcAft>
                      </a:pPr>
                      <a:r>
                        <a:rPr lang="en-US" sz="1000" b="1" dirty="0">
                          <a:solidFill>
                            <a:srgbClr val="FFFFFF"/>
                          </a:solidFill>
                          <a:effectLst/>
                          <a:latin typeface="+mj-lt"/>
                        </a:rPr>
                        <a:t>Inclusions</a:t>
                      </a:r>
                      <a:endParaRPr lang="en-US" sz="1000" dirty="0">
                        <a:effectLst/>
                        <a:latin typeface="+mj-lt"/>
                        <a:ea typeface="Calibri" panose="020F0502020204030204" pitchFamily="34" charset="0"/>
                        <a:cs typeface="Cordia New" panose="020B0304020202020204" pitchFamily="34" charset="-34"/>
                      </a:endParaRPr>
                    </a:p>
                  </a:txBody>
                  <a:tcPr marL="68580" marR="68580" marT="0" marB="0" anchor="ctr"/>
                </a:tc>
                <a:tc>
                  <a:txBody>
                    <a:bodyPr/>
                    <a:lstStyle/>
                    <a:p>
                      <a:pPr marL="0" marR="0" algn="ctr">
                        <a:lnSpc>
                          <a:spcPct val="107000"/>
                        </a:lnSpc>
                        <a:spcBef>
                          <a:spcPts val="0"/>
                        </a:spcBef>
                        <a:spcAft>
                          <a:spcPts val="0"/>
                        </a:spcAft>
                      </a:pPr>
                      <a:r>
                        <a:rPr lang="en-US" sz="1000" b="1" dirty="0">
                          <a:solidFill>
                            <a:srgbClr val="FFFFFF"/>
                          </a:solidFill>
                          <a:effectLst/>
                          <a:latin typeface="+mj-lt"/>
                        </a:rPr>
                        <a:t>1 Hour/Person</a:t>
                      </a:r>
                      <a:endParaRPr lang="en-US" sz="1000" dirty="0">
                        <a:effectLst/>
                        <a:latin typeface="+mj-lt"/>
                        <a:ea typeface="Calibri" panose="020F0502020204030204" pitchFamily="34" charset="0"/>
                        <a:cs typeface="Cordia New" panose="020B0304020202020204" pitchFamily="34" charset="-34"/>
                      </a:endParaRPr>
                    </a:p>
                  </a:txBody>
                  <a:tcPr marL="68580" marR="68580" marT="0" marB="0" anchor="ctr"/>
                </a:tc>
                <a:tc>
                  <a:txBody>
                    <a:bodyPr/>
                    <a:lstStyle/>
                    <a:p>
                      <a:pPr marL="0" marR="0" algn="ctr">
                        <a:lnSpc>
                          <a:spcPct val="107000"/>
                        </a:lnSpc>
                        <a:spcBef>
                          <a:spcPts val="0"/>
                        </a:spcBef>
                        <a:spcAft>
                          <a:spcPts val="0"/>
                        </a:spcAft>
                      </a:pPr>
                      <a:r>
                        <a:rPr lang="en-US" sz="1000" b="1" dirty="0">
                          <a:solidFill>
                            <a:srgbClr val="FFFFFF"/>
                          </a:solidFill>
                          <a:effectLst/>
                          <a:latin typeface="+mj-lt"/>
                        </a:rPr>
                        <a:t>2 Hours/Person</a:t>
                      </a:r>
                      <a:endParaRPr lang="en-US" sz="1000" dirty="0">
                        <a:effectLst/>
                        <a:latin typeface="+mj-lt"/>
                        <a:ea typeface="Calibri" panose="020F0502020204030204" pitchFamily="34" charset="0"/>
                        <a:cs typeface="Cordia New" panose="020B0304020202020204" pitchFamily="34" charset="-34"/>
                      </a:endParaRPr>
                    </a:p>
                  </a:txBody>
                  <a:tcPr marL="68580" marR="68580" marT="0" marB="0" anchor="ctr"/>
                </a:tc>
                <a:tc>
                  <a:txBody>
                    <a:bodyPr/>
                    <a:lstStyle/>
                    <a:p>
                      <a:pPr marL="0" marR="0" algn="ctr">
                        <a:lnSpc>
                          <a:spcPct val="107000"/>
                        </a:lnSpc>
                        <a:spcBef>
                          <a:spcPts val="0"/>
                        </a:spcBef>
                        <a:spcAft>
                          <a:spcPts val="0"/>
                        </a:spcAft>
                      </a:pPr>
                      <a:r>
                        <a:rPr lang="en-US" sz="1000" b="1" dirty="0">
                          <a:solidFill>
                            <a:srgbClr val="FFFFFF"/>
                          </a:solidFill>
                          <a:effectLst/>
                          <a:latin typeface="+mj-lt"/>
                        </a:rPr>
                        <a:t>3 Hours/Person</a:t>
                      </a:r>
                      <a:endParaRPr lang="en-US" sz="1000" dirty="0">
                        <a:effectLst/>
                        <a:latin typeface="+mj-lt"/>
                        <a:ea typeface="Calibri" panose="020F0502020204030204" pitchFamily="34" charset="0"/>
                        <a:cs typeface="Cordia New" panose="020B0304020202020204" pitchFamily="34" charset="-34"/>
                      </a:endParaRPr>
                    </a:p>
                  </a:txBody>
                  <a:tcPr marL="68580" marR="68580" marT="0" marB="0" anchor="ctr"/>
                </a:tc>
                <a:tc>
                  <a:txBody>
                    <a:bodyPr/>
                    <a:lstStyle/>
                    <a:p>
                      <a:pPr marL="0" marR="0" algn="ctr">
                        <a:lnSpc>
                          <a:spcPct val="107000"/>
                        </a:lnSpc>
                        <a:spcBef>
                          <a:spcPts val="0"/>
                        </a:spcBef>
                        <a:spcAft>
                          <a:spcPts val="0"/>
                        </a:spcAft>
                      </a:pPr>
                      <a:r>
                        <a:rPr lang="en-US" sz="1000" b="1" dirty="0">
                          <a:solidFill>
                            <a:srgbClr val="FFFFFF"/>
                          </a:solidFill>
                          <a:effectLst/>
                          <a:latin typeface="+mj-lt"/>
                        </a:rPr>
                        <a:t>4 Hours/Person</a:t>
                      </a:r>
                      <a:endParaRPr lang="en-US" sz="1000" dirty="0">
                        <a:effectLst/>
                        <a:latin typeface="+mj-lt"/>
                        <a:ea typeface="Calibri" panose="020F0502020204030204" pitchFamily="34" charset="0"/>
                        <a:cs typeface="Cordia New" panose="020B0304020202020204" pitchFamily="34" charset="-34"/>
                      </a:endParaRPr>
                    </a:p>
                  </a:txBody>
                  <a:tcPr marL="68580" marR="68580" marT="0" marB="0" anchor="ctr"/>
                </a:tc>
                <a:extLst>
                  <a:ext uri="{0D108BD9-81ED-4DB2-BD59-A6C34878D82A}">
                    <a16:rowId xmlns:a16="http://schemas.microsoft.com/office/drawing/2014/main" val="383303064"/>
                  </a:ext>
                </a:extLst>
              </a:tr>
              <a:tr h="280768">
                <a:tc>
                  <a:txBody>
                    <a:bodyPr/>
                    <a:lstStyle/>
                    <a:p>
                      <a:pPr marL="0" marR="0" algn="ctr">
                        <a:lnSpc>
                          <a:spcPct val="107000"/>
                        </a:lnSpc>
                        <a:spcBef>
                          <a:spcPts val="0"/>
                        </a:spcBef>
                        <a:spcAft>
                          <a:spcPts val="800"/>
                        </a:spcAft>
                        <a:tabLst>
                          <a:tab pos="-457200" algn="l"/>
                        </a:tabLst>
                      </a:pPr>
                      <a:r>
                        <a:rPr lang="en-US" sz="1000" dirty="0">
                          <a:effectLst/>
                          <a:latin typeface="+mj-lt"/>
                        </a:rPr>
                        <a:t>A</a:t>
                      </a:r>
                      <a:endParaRPr lang="en-US" sz="1000" dirty="0">
                        <a:effectLst/>
                        <a:latin typeface="+mj-lt"/>
                        <a:ea typeface="Calibri" panose="020F0502020204030204" pitchFamily="34" charset="0"/>
                        <a:cs typeface="Cordia New" panose="020B0304020202020204" pitchFamily="34" charset="-34"/>
                      </a:endParaRPr>
                    </a:p>
                  </a:txBody>
                  <a:tcPr marL="68580" marR="68580" marT="0" marB="0" anchor="ctr"/>
                </a:tc>
                <a:tc>
                  <a:txBody>
                    <a:bodyPr/>
                    <a:lstStyle/>
                    <a:p>
                      <a:pPr marL="0" marR="0">
                        <a:lnSpc>
                          <a:spcPct val="107000"/>
                        </a:lnSpc>
                        <a:spcBef>
                          <a:spcPts val="0"/>
                        </a:spcBef>
                        <a:spcAft>
                          <a:spcPts val="800"/>
                        </a:spcAft>
                        <a:tabLst>
                          <a:tab pos="-457200" algn="l"/>
                        </a:tabLst>
                      </a:pPr>
                      <a:r>
                        <a:rPr lang="en-US" sz="1000" dirty="0">
                          <a:effectLst/>
                          <a:latin typeface="+mj-lt"/>
                        </a:rPr>
                        <a:t>Soft drinks and juices</a:t>
                      </a:r>
                      <a:endParaRPr lang="en-US" sz="1000" dirty="0">
                        <a:effectLst/>
                        <a:latin typeface="+mj-lt"/>
                        <a:ea typeface="Calibri" panose="020F0502020204030204" pitchFamily="34" charset="0"/>
                        <a:cs typeface="Cordia New" panose="020B0304020202020204" pitchFamily="34" charset="-34"/>
                      </a:endParaRPr>
                    </a:p>
                  </a:txBody>
                  <a:tcPr marL="68580" marR="68580" marT="0" marB="0" anchor="ctr"/>
                </a:tc>
                <a:tc>
                  <a:txBody>
                    <a:bodyPr/>
                    <a:lstStyle/>
                    <a:p>
                      <a:pPr marL="0" marR="0" algn="ctr">
                        <a:lnSpc>
                          <a:spcPct val="107000"/>
                        </a:lnSpc>
                        <a:spcBef>
                          <a:spcPts val="0"/>
                        </a:spcBef>
                        <a:spcAft>
                          <a:spcPts val="0"/>
                        </a:spcAft>
                        <a:tabLst>
                          <a:tab pos="-457200" algn="l"/>
                        </a:tabLst>
                      </a:pPr>
                      <a:r>
                        <a:rPr lang="en-US" sz="1000" dirty="0">
                          <a:effectLst/>
                          <a:latin typeface="+mj-lt"/>
                        </a:rPr>
                        <a:t>300 net</a:t>
                      </a:r>
                      <a:endParaRPr lang="en-US" sz="1000" dirty="0">
                        <a:effectLst/>
                        <a:latin typeface="+mj-lt"/>
                        <a:ea typeface="Calibri" panose="020F0502020204030204" pitchFamily="34" charset="0"/>
                        <a:cs typeface="Cordia New" panose="020B0304020202020204" pitchFamily="34" charset="-34"/>
                      </a:endParaRPr>
                    </a:p>
                  </a:txBody>
                  <a:tcPr marL="68580" marR="68580" marT="0" marB="0" anchor="ctr"/>
                </a:tc>
                <a:tc>
                  <a:txBody>
                    <a:bodyPr/>
                    <a:lstStyle/>
                    <a:p>
                      <a:pPr marL="0" marR="0" algn="ctr">
                        <a:lnSpc>
                          <a:spcPct val="107000"/>
                        </a:lnSpc>
                        <a:spcBef>
                          <a:spcPts val="0"/>
                        </a:spcBef>
                        <a:spcAft>
                          <a:spcPts val="0"/>
                        </a:spcAft>
                        <a:tabLst>
                          <a:tab pos="-457200" algn="l"/>
                        </a:tabLst>
                      </a:pPr>
                      <a:r>
                        <a:rPr lang="en-US" sz="1000" dirty="0">
                          <a:effectLst/>
                          <a:latin typeface="+mj-lt"/>
                        </a:rPr>
                        <a:t>460 net</a:t>
                      </a:r>
                      <a:endParaRPr lang="en-US" sz="1000" dirty="0">
                        <a:effectLst/>
                        <a:latin typeface="+mj-lt"/>
                        <a:ea typeface="Calibri" panose="020F0502020204030204" pitchFamily="34" charset="0"/>
                        <a:cs typeface="Cordia New" panose="020B0304020202020204" pitchFamily="34" charset="-34"/>
                      </a:endParaRPr>
                    </a:p>
                  </a:txBody>
                  <a:tcPr marL="68580" marR="68580" marT="0" marB="0" anchor="ctr"/>
                </a:tc>
                <a:tc>
                  <a:txBody>
                    <a:bodyPr/>
                    <a:lstStyle/>
                    <a:p>
                      <a:pPr marL="0" marR="0" algn="ctr">
                        <a:lnSpc>
                          <a:spcPct val="107000"/>
                        </a:lnSpc>
                        <a:spcBef>
                          <a:spcPts val="0"/>
                        </a:spcBef>
                        <a:spcAft>
                          <a:spcPts val="0"/>
                        </a:spcAft>
                        <a:tabLst>
                          <a:tab pos="-457200" algn="l"/>
                        </a:tabLst>
                      </a:pPr>
                      <a:r>
                        <a:rPr lang="en-US" sz="1000" dirty="0">
                          <a:effectLst/>
                          <a:latin typeface="+mj-lt"/>
                        </a:rPr>
                        <a:t>590 net</a:t>
                      </a:r>
                      <a:endParaRPr lang="en-US" sz="1000" dirty="0">
                        <a:effectLst/>
                        <a:latin typeface="+mj-lt"/>
                        <a:ea typeface="Calibri" panose="020F0502020204030204" pitchFamily="34" charset="0"/>
                        <a:cs typeface="Cordia New" panose="020B0304020202020204" pitchFamily="34" charset="-34"/>
                      </a:endParaRPr>
                    </a:p>
                  </a:txBody>
                  <a:tcPr marL="68580" marR="68580" marT="0" marB="0" anchor="ctr"/>
                </a:tc>
                <a:tc>
                  <a:txBody>
                    <a:bodyPr/>
                    <a:lstStyle/>
                    <a:p>
                      <a:pPr marL="0" marR="0" algn="ctr">
                        <a:lnSpc>
                          <a:spcPct val="107000"/>
                        </a:lnSpc>
                        <a:spcBef>
                          <a:spcPts val="0"/>
                        </a:spcBef>
                        <a:spcAft>
                          <a:spcPts val="0"/>
                        </a:spcAft>
                        <a:tabLst>
                          <a:tab pos="-457200" algn="l"/>
                        </a:tabLst>
                      </a:pPr>
                      <a:r>
                        <a:rPr lang="en-US" sz="1000">
                          <a:effectLst/>
                          <a:latin typeface="+mj-lt"/>
                        </a:rPr>
                        <a:t>880 net</a:t>
                      </a:r>
                      <a:endParaRPr lang="en-US" sz="1000">
                        <a:effectLst/>
                        <a:latin typeface="+mj-lt"/>
                        <a:ea typeface="Calibri" panose="020F0502020204030204" pitchFamily="34" charset="0"/>
                        <a:cs typeface="Cordia New" panose="020B0304020202020204" pitchFamily="34" charset="-34"/>
                      </a:endParaRPr>
                    </a:p>
                  </a:txBody>
                  <a:tcPr marL="68580" marR="68580" marT="0" marB="0" anchor="ctr"/>
                </a:tc>
                <a:extLst>
                  <a:ext uri="{0D108BD9-81ED-4DB2-BD59-A6C34878D82A}">
                    <a16:rowId xmlns:a16="http://schemas.microsoft.com/office/drawing/2014/main" val="4013689557"/>
                  </a:ext>
                </a:extLst>
              </a:tr>
              <a:tr h="280768">
                <a:tc>
                  <a:txBody>
                    <a:bodyPr/>
                    <a:lstStyle/>
                    <a:p>
                      <a:pPr marL="0" marR="0" algn="ctr">
                        <a:lnSpc>
                          <a:spcPct val="107000"/>
                        </a:lnSpc>
                        <a:spcBef>
                          <a:spcPts val="0"/>
                        </a:spcBef>
                        <a:spcAft>
                          <a:spcPts val="800"/>
                        </a:spcAft>
                        <a:tabLst>
                          <a:tab pos="-457200" algn="l"/>
                        </a:tabLst>
                      </a:pPr>
                      <a:r>
                        <a:rPr lang="en-US" sz="1000">
                          <a:effectLst/>
                          <a:latin typeface="+mj-lt"/>
                        </a:rPr>
                        <a:t>B</a:t>
                      </a:r>
                      <a:endParaRPr lang="en-US" sz="1000">
                        <a:effectLst/>
                        <a:latin typeface="+mj-lt"/>
                        <a:ea typeface="Calibri" panose="020F0502020204030204" pitchFamily="34" charset="0"/>
                        <a:cs typeface="Cordia New" panose="020B0304020202020204" pitchFamily="34" charset="-34"/>
                      </a:endParaRPr>
                    </a:p>
                  </a:txBody>
                  <a:tcPr marL="68580" marR="68580" marT="0" marB="0" anchor="ctr"/>
                </a:tc>
                <a:tc>
                  <a:txBody>
                    <a:bodyPr/>
                    <a:lstStyle/>
                    <a:p>
                      <a:pPr marL="0" marR="0">
                        <a:lnSpc>
                          <a:spcPct val="107000"/>
                        </a:lnSpc>
                        <a:spcBef>
                          <a:spcPts val="0"/>
                        </a:spcBef>
                        <a:spcAft>
                          <a:spcPts val="800"/>
                        </a:spcAft>
                        <a:tabLst>
                          <a:tab pos="-457200" algn="l"/>
                        </a:tabLst>
                      </a:pPr>
                      <a:r>
                        <a:rPr lang="en-US" sz="1000" dirty="0">
                          <a:effectLst/>
                          <a:latin typeface="+mj-lt"/>
                        </a:rPr>
                        <a:t>Chang Beer and soft drinks</a:t>
                      </a:r>
                      <a:endParaRPr lang="en-US" sz="1000" dirty="0">
                        <a:effectLst/>
                        <a:latin typeface="+mj-lt"/>
                        <a:ea typeface="Calibri" panose="020F0502020204030204" pitchFamily="34" charset="0"/>
                        <a:cs typeface="Cordia New" panose="020B0304020202020204" pitchFamily="34" charset="-34"/>
                      </a:endParaRPr>
                    </a:p>
                  </a:txBody>
                  <a:tcPr marL="68580" marR="68580" marT="0" marB="0" anchor="ctr"/>
                </a:tc>
                <a:tc>
                  <a:txBody>
                    <a:bodyPr/>
                    <a:lstStyle/>
                    <a:p>
                      <a:pPr marL="0" marR="0" algn="ctr">
                        <a:lnSpc>
                          <a:spcPct val="107000"/>
                        </a:lnSpc>
                        <a:spcBef>
                          <a:spcPts val="0"/>
                        </a:spcBef>
                        <a:spcAft>
                          <a:spcPts val="0"/>
                        </a:spcAft>
                        <a:tabLst>
                          <a:tab pos="-457200" algn="l"/>
                        </a:tabLst>
                      </a:pPr>
                      <a:r>
                        <a:rPr lang="en-US" sz="1000">
                          <a:effectLst/>
                          <a:latin typeface="+mj-lt"/>
                        </a:rPr>
                        <a:t>590 net</a:t>
                      </a:r>
                      <a:endParaRPr lang="en-US" sz="1000">
                        <a:effectLst/>
                        <a:latin typeface="+mj-lt"/>
                        <a:ea typeface="Calibri" panose="020F0502020204030204" pitchFamily="34" charset="0"/>
                        <a:cs typeface="Cordia New" panose="020B0304020202020204" pitchFamily="34" charset="-34"/>
                      </a:endParaRPr>
                    </a:p>
                  </a:txBody>
                  <a:tcPr marL="68580" marR="68580" marT="0" marB="0" anchor="ctr"/>
                </a:tc>
                <a:tc>
                  <a:txBody>
                    <a:bodyPr/>
                    <a:lstStyle/>
                    <a:p>
                      <a:pPr marL="0" marR="0" algn="ctr">
                        <a:lnSpc>
                          <a:spcPct val="107000"/>
                        </a:lnSpc>
                        <a:spcBef>
                          <a:spcPts val="0"/>
                        </a:spcBef>
                        <a:spcAft>
                          <a:spcPts val="0"/>
                        </a:spcAft>
                        <a:tabLst>
                          <a:tab pos="-457200" algn="l"/>
                        </a:tabLst>
                      </a:pPr>
                      <a:r>
                        <a:rPr lang="en-US" sz="1000" dirty="0">
                          <a:effectLst/>
                          <a:latin typeface="+mj-lt"/>
                        </a:rPr>
                        <a:t>880 net</a:t>
                      </a:r>
                      <a:endParaRPr lang="en-US" sz="1000" dirty="0">
                        <a:effectLst/>
                        <a:latin typeface="+mj-lt"/>
                        <a:ea typeface="Calibri" panose="020F0502020204030204" pitchFamily="34" charset="0"/>
                        <a:cs typeface="Cordia New" panose="020B0304020202020204" pitchFamily="34" charset="-34"/>
                      </a:endParaRPr>
                    </a:p>
                  </a:txBody>
                  <a:tcPr marL="68580" marR="68580" marT="0" marB="0" anchor="ctr"/>
                </a:tc>
                <a:tc>
                  <a:txBody>
                    <a:bodyPr/>
                    <a:lstStyle/>
                    <a:p>
                      <a:pPr marL="0" marR="0" algn="ctr">
                        <a:lnSpc>
                          <a:spcPct val="107000"/>
                        </a:lnSpc>
                        <a:spcBef>
                          <a:spcPts val="0"/>
                        </a:spcBef>
                        <a:spcAft>
                          <a:spcPts val="0"/>
                        </a:spcAft>
                        <a:tabLst>
                          <a:tab pos="-457200" algn="l"/>
                        </a:tabLst>
                      </a:pPr>
                      <a:r>
                        <a:rPr lang="en-US" sz="1000" dirty="0">
                          <a:effectLst/>
                          <a:latin typeface="+mj-lt"/>
                        </a:rPr>
                        <a:t>1,240 net</a:t>
                      </a:r>
                      <a:endParaRPr lang="en-US" sz="1000" dirty="0">
                        <a:effectLst/>
                        <a:latin typeface="+mj-lt"/>
                        <a:ea typeface="Calibri" panose="020F0502020204030204" pitchFamily="34" charset="0"/>
                        <a:cs typeface="Cordia New" panose="020B0304020202020204" pitchFamily="34" charset="-34"/>
                      </a:endParaRPr>
                    </a:p>
                  </a:txBody>
                  <a:tcPr marL="68580" marR="68580" marT="0" marB="0" anchor="ctr"/>
                </a:tc>
                <a:tc>
                  <a:txBody>
                    <a:bodyPr/>
                    <a:lstStyle/>
                    <a:p>
                      <a:pPr marL="0" marR="0" algn="ctr">
                        <a:lnSpc>
                          <a:spcPct val="107000"/>
                        </a:lnSpc>
                        <a:spcBef>
                          <a:spcPts val="0"/>
                        </a:spcBef>
                        <a:spcAft>
                          <a:spcPts val="0"/>
                        </a:spcAft>
                        <a:tabLst>
                          <a:tab pos="-457200" algn="l"/>
                        </a:tabLst>
                      </a:pPr>
                      <a:r>
                        <a:rPr lang="en-US" sz="1000" dirty="0">
                          <a:effectLst/>
                          <a:latin typeface="+mj-lt"/>
                        </a:rPr>
                        <a:t>1,470 net</a:t>
                      </a:r>
                      <a:endParaRPr lang="en-US" sz="1000" dirty="0">
                        <a:effectLst/>
                        <a:latin typeface="+mj-lt"/>
                        <a:ea typeface="Calibri" panose="020F0502020204030204" pitchFamily="34" charset="0"/>
                        <a:cs typeface="Cordia New" panose="020B0304020202020204" pitchFamily="34" charset="-34"/>
                      </a:endParaRPr>
                    </a:p>
                  </a:txBody>
                  <a:tcPr marL="68580" marR="68580" marT="0" marB="0" anchor="ctr"/>
                </a:tc>
                <a:extLst>
                  <a:ext uri="{0D108BD9-81ED-4DB2-BD59-A6C34878D82A}">
                    <a16:rowId xmlns:a16="http://schemas.microsoft.com/office/drawing/2014/main" val="2426904466"/>
                  </a:ext>
                </a:extLst>
              </a:tr>
              <a:tr h="648428">
                <a:tc>
                  <a:txBody>
                    <a:bodyPr/>
                    <a:lstStyle/>
                    <a:p>
                      <a:pPr marL="0" marR="0" algn="ctr">
                        <a:lnSpc>
                          <a:spcPct val="107000"/>
                        </a:lnSpc>
                        <a:spcBef>
                          <a:spcPts val="0"/>
                        </a:spcBef>
                        <a:spcAft>
                          <a:spcPts val="800"/>
                        </a:spcAft>
                        <a:tabLst>
                          <a:tab pos="-457200" algn="l"/>
                        </a:tabLst>
                      </a:pPr>
                      <a:r>
                        <a:rPr lang="en-US" sz="1000" dirty="0">
                          <a:effectLst/>
                          <a:latin typeface="+mj-lt"/>
                        </a:rPr>
                        <a:t>C</a:t>
                      </a:r>
                      <a:endParaRPr lang="en-US" sz="1000" dirty="0">
                        <a:effectLst/>
                        <a:latin typeface="+mj-lt"/>
                        <a:ea typeface="Calibri" panose="020F0502020204030204" pitchFamily="34" charset="0"/>
                        <a:cs typeface="Cordia New" panose="020B0304020202020204" pitchFamily="34" charset="-34"/>
                      </a:endParaRPr>
                    </a:p>
                  </a:txBody>
                  <a:tcPr marL="68580" marR="68580" marT="0" marB="0" anchor="ctr">
                    <a:solidFill>
                      <a:srgbClr val="FFFF00"/>
                    </a:solidFill>
                  </a:tcPr>
                </a:tc>
                <a:tc>
                  <a:txBody>
                    <a:bodyPr/>
                    <a:lstStyle/>
                    <a:p>
                      <a:pPr marL="0" marR="0">
                        <a:lnSpc>
                          <a:spcPct val="107000"/>
                        </a:lnSpc>
                        <a:spcBef>
                          <a:spcPts val="0"/>
                        </a:spcBef>
                        <a:spcAft>
                          <a:spcPts val="800"/>
                        </a:spcAft>
                        <a:tabLst>
                          <a:tab pos="-457200" algn="l"/>
                        </a:tabLst>
                      </a:pPr>
                      <a:r>
                        <a:rPr lang="en-US" sz="1000" b="1" dirty="0">
                          <a:effectLst/>
                          <a:latin typeface="+mj-lt"/>
                        </a:rPr>
                        <a:t>Sommelier’s Choice</a:t>
                      </a:r>
                      <a:br>
                        <a:rPr lang="en-US" sz="1000" dirty="0">
                          <a:effectLst/>
                          <a:latin typeface="+mj-lt"/>
                        </a:rPr>
                      </a:br>
                      <a:r>
                        <a:rPr lang="en-US" sz="1000" dirty="0">
                          <a:effectLst/>
                          <a:latin typeface="+mj-lt"/>
                        </a:rPr>
                        <a:t>Sommelier's choice of red and white wine,</a:t>
                      </a:r>
                      <a:br>
                        <a:rPr lang="en-US" sz="1000" dirty="0">
                          <a:effectLst/>
                          <a:latin typeface="+mj-lt"/>
                        </a:rPr>
                      </a:br>
                      <a:r>
                        <a:rPr lang="en-US" sz="1000" dirty="0">
                          <a:effectLst/>
                          <a:latin typeface="+mj-lt"/>
                        </a:rPr>
                        <a:t>Chang beer and soft drinks</a:t>
                      </a:r>
                      <a:endParaRPr lang="en-US" sz="1000" dirty="0">
                        <a:effectLst/>
                        <a:latin typeface="+mj-lt"/>
                        <a:ea typeface="Calibri" panose="020F0502020204030204" pitchFamily="34" charset="0"/>
                        <a:cs typeface="Cordia New" panose="020B0304020202020204" pitchFamily="34" charset="-34"/>
                      </a:endParaRPr>
                    </a:p>
                  </a:txBody>
                  <a:tcPr marL="68580" marR="68580" marT="0" marB="0" anchor="ctr">
                    <a:solidFill>
                      <a:srgbClr val="FFFF00"/>
                    </a:solidFill>
                  </a:tcPr>
                </a:tc>
                <a:tc>
                  <a:txBody>
                    <a:bodyPr/>
                    <a:lstStyle/>
                    <a:p>
                      <a:pPr marL="0" marR="0" algn="ctr">
                        <a:lnSpc>
                          <a:spcPct val="107000"/>
                        </a:lnSpc>
                        <a:spcBef>
                          <a:spcPts val="0"/>
                        </a:spcBef>
                        <a:spcAft>
                          <a:spcPts val="0"/>
                        </a:spcAft>
                        <a:tabLst>
                          <a:tab pos="-457200" algn="l"/>
                        </a:tabLst>
                      </a:pPr>
                      <a:r>
                        <a:rPr lang="en-US" sz="1000" dirty="0">
                          <a:effectLst/>
                          <a:latin typeface="+mj-lt"/>
                        </a:rPr>
                        <a:t>1,100 net</a:t>
                      </a:r>
                      <a:endParaRPr lang="en-US" sz="1000" dirty="0">
                        <a:effectLst/>
                        <a:latin typeface="+mj-lt"/>
                        <a:ea typeface="Calibri" panose="020F0502020204030204" pitchFamily="34" charset="0"/>
                        <a:cs typeface="Cordia New" panose="020B0304020202020204" pitchFamily="34" charset="-34"/>
                      </a:endParaRPr>
                    </a:p>
                  </a:txBody>
                  <a:tcPr marL="68580" marR="68580" marT="0" marB="0" anchor="ctr"/>
                </a:tc>
                <a:tc>
                  <a:txBody>
                    <a:bodyPr/>
                    <a:lstStyle/>
                    <a:p>
                      <a:pPr marL="0" marR="0" algn="ctr">
                        <a:lnSpc>
                          <a:spcPct val="107000"/>
                        </a:lnSpc>
                        <a:spcBef>
                          <a:spcPts val="0"/>
                        </a:spcBef>
                        <a:spcAft>
                          <a:spcPts val="0"/>
                        </a:spcAft>
                        <a:tabLst>
                          <a:tab pos="-457200" algn="l"/>
                        </a:tabLst>
                      </a:pPr>
                      <a:r>
                        <a:rPr lang="en-US" sz="1000" dirty="0">
                          <a:effectLst/>
                          <a:latin typeface="+mj-lt"/>
                        </a:rPr>
                        <a:t>1,530 net</a:t>
                      </a:r>
                      <a:endParaRPr lang="en-US" sz="1000" dirty="0">
                        <a:effectLst/>
                        <a:latin typeface="+mj-lt"/>
                        <a:ea typeface="Calibri" panose="020F0502020204030204" pitchFamily="34" charset="0"/>
                        <a:cs typeface="Cordia New" panose="020B0304020202020204" pitchFamily="34" charset="-34"/>
                      </a:endParaRPr>
                    </a:p>
                  </a:txBody>
                  <a:tcPr marL="68580" marR="68580" marT="0" marB="0" anchor="ctr">
                    <a:solidFill>
                      <a:srgbClr val="FFFF00"/>
                    </a:solidFill>
                  </a:tcPr>
                </a:tc>
                <a:tc>
                  <a:txBody>
                    <a:bodyPr/>
                    <a:lstStyle/>
                    <a:p>
                      <a:pPr marL="0" marR="0" algn="ctr">
                        <a:lnSpc>
                          <a:spcPct val="107000"/>
                        </a:lnSpc>
                        <a:spcBef>
                          <a:spcPts val="0"/>
                        </a:spcBef>
                        <a:spcAft>
                          <a:spcPts val="0"/>
                        </a:spcAft>
                        <a:tabLst>
                          <a:tab pos="-457200" algn="l"/>
                        </a:tabLst>
                      </a:pPr>
                      <a:r>
                        <a:rPr lang="en-US" sz="1000">
                          <a:effectLst/>
                          <a:latin typeface="+mj-lt"/>
                        </a:rPr>
                        <a:t>1,770 net</a:t>
                      </a:r>
                      <a:endParaRPr lang="en-US" sz="1000">
                        <a:effectLst/>
                        <a:latin typeface="+mj-lt"/>
                        <a:ea typeface="Calibri" panose="020F0502020204030204" pitchFamily="34" charset="0"/>
                        <a:cs typeface="Cordia New" panose="020B0304020202020204" pitchFamily="34" charset="-34"/>
                      </a:endParaRPr>
                    </a:p>
                  </a:txBody>
                  <a:tcPr marL="68580" marR="68580" marT="0" marB="0" anchor="ctr"/>
                </a:tc>
                <a:tc>
                  <a:txBody>
                    <a:bodyPr/>
                    <a:lstStyle/>
                    <a:p>
                      <a:pPr marL="0" marR="0" algn="ctr">
                        <a:lnSpc>
                          <a:spcPct val="107000"/>
                        </a:lnSpc>
                        <a:spcBef>
                          <a:spcPts val="0"/>
                        </a:spcBef>
                        <a:spcAft>
                          <a:spcPts val="0"/>
                        </a:spcAft>
                        <a:tabLst>
                          <a:tab pos="-457200" algn="l"/>
                        </a:tabLst>
                      </a:pPr>
                      <a:r>
                        <a:rPr lang="en-US" sz="1000">
                          <a:effectLst/>
                          <a:latin typeface="+mj-lt"/>
                        </a:rPr>
                        <a:t>1,940 net</a:t>
                      </a:r>
                      <a:endParaRPr lang="en-US" sz="1000">
                        <a:effectLst/>
                        <a:latin typeface="+mj-lt"/>
                        <a:ea typeface="Calibri" panose="020F0502020204030204" pitchFamily="34" charset="0"/>
                        <a:cs typeface="Cordia New" panose="020B0304020202020204" pitchFamily="34" charset="-34"/>
                      </a:endParaRPr>
                    </a:p>
                  </a:txBody>
                  <a:tcPr marL="68580" marR="68580" marT="0" marB="0" anchor="ctr"/>
                </a:tc>
                <a:extLst>
                  <a:ext uri="{0D108BD9-81ED-4DB2-BD59-A6C34878D82A}">
                    <a16:rowId xmlns:a16="http://schemas.microsoft.com/office/drawing/2014/main" val="4023618498"/>
                  </a:ext>
                </a:extLst>
              </a:tr>
              <a:tr h="803563">
                <a:tc>
                  <a:txBody>
                    <a:bodyPr/>
                    <a:lstStyle/>
                    <a:p>
                      <a:pPr marL="0" marR="0" algn="ctr">
                        <a:lnSpc>
                          <a:spcPct val="107000"/>
                        </a:lnSpc>
                        <a:spcBef>
                          <a:spcPts val="0"/>
                        </a:spcBef>
                        <a:spcAft>
                          <a:spcPts val="800"/>
                        </a:spcAft>
                        <a:tabLst>
                          <a:tab pos="-457200" algn="l"/>
                        </a:tabLst>
                      </a:pPr>
                      <a:r>
                        <a:rPr lang="en-US" sz="1000">
                          <a:effectLst/>
                          <a:latin typeface="+mj-lt"/>
                        </a:rPr>
                        <a:t>D</a:t>
                      </a:r>
                      <a:endParaRPr lang="en-US" sz="1000">
                        <a:effectLst/>
                        <a:latin typeface="+mj-lt"/>
                        <a:ea typeface="Calibri" panose="020F0502020204030204" pitchFamily="34" charset="0"/>
                        <a:cs typeface="Cordia New" panose="020B0304020202020204" pitchFamily="34" charset="-34"/>
                      </a:endParaRPr>
                    </a:p>
                  </a:txBody>
                  <a:tcPr marL="68580" marR="68580" marT="0" marB="0" anchor="ctr"/>
                </a:tc>
                <a:tc>
                  <a:txBody>
                    <a:bodyPr/>
                    <a:lstStyle/>
                    <a:p>
                      <a:pPr marL="0" marR="0">
                        <a:lnSpc>
                          <a:spcPct val="107000"/>
                        </a:lnSpc>
                        <a:spcBef>
                          <a:spcPts val="0"/>
                        </a:spcBef>
                        <a:spcAft>
                          <a:spcPts val="800"/>
                        </a:spcAft>
                        <a:tabLst>
                          <a:tab pos="-457200" algn="l"/>
                        </a:tabLst>
                      </a:pPr>
                      <a:r>
                        <a:rPr lang="en-US" sz="1000" b="1" dirty="0">
                          <a:effectLst/>
                          <a:latin typeface="+mj-lt"/>
                        </a:rPr>
                        <a:t>Bartender’s Choice</a:t>
                      </a:r>
                      <a:br>
                        <a:rPr lang="en-US" sz="1000" b="1" dirty="0">
                          <a:effectLst/>
                          <a:latin typeface="+mj-lt"/>
                        </a:rPr>
                      </a:br>
                      <a:r>
                        <a:rPr lang="en-US" sz="1000" dirty="0">
                          <a:effectLst/>
                          <a:latin typeface="+mj-lt"/>
                        </a:rPr>
                        <a:t>Selection of house spirits selection (Chivas Regal</a:t>
                      </a:r>
                      <a:r>
                        <a:rPr lang="en-US" sz="1000" b="1" dirty="0">
                          <a:effectLst/>
                          <a:latin typeface="+mj-lt"/>
                        </a:rPr>
                        <a:t> </a:t>
                      </a:r>
                      <a:r>
                        <a:rPr lang="en-US" sz="1000" dirty="0">
                          <a:effectLst/>
                          <a:latin typeface="+mj-lt"/>
                        </a:rPr>
                        <a:t>12 YO blended scotch whisky, Beefeater gin,</a:t>
                      </a:r>
                      <a:r>
                        <a:rPr lang="en-US" sz="1000" b="1" dirty="0">
                          <a:effectLst/>
                          <a:latin typeface="+mj-lt"/>
                        </a:rPr>
                        <a:t> </a:t>
                      </a:r>
                      <a:r>
                        <a:rPr lang="en-US" sz="1000" dirty="0">
                          <a:effectLst/>
                          <a:latin typeface="+mj-lt"/>
                        </a:rPr>
                        <a:t>Absolut vodka, </a:t>
                      </a:r>
                      <a:r>
                        <a:rPr lang="en-US" sz="1000" dirty="0" err="1">
                          <a:effectLst/>
                          <a:latin typeface="+mj-lt"/>
                        </a:rPr>
                        <a:t>Olmeca</a:t>
                      </a:r>
                      <a:r>
                        <a:rPr lang="en-US" sz="1000" dirty="0">
                          <a:effectLst/>
                          <a:latin typeface="+mj-lt"/>
                        </a:rPr>
                        <a:t> Gold tequila, Nusa </a:t>
                      </a:r>
                      <a:r>
                        <a:rPr lang="en-US" sz="1000" dirty="0" err="1">
                          <a:effectLst/>
                          <a:latin typeface="+mj-lt"/>
                        </a:rPr>
                        <a:t>Caña</a:t>
                      </a:r>
                      <a:r>
                        <a:rPr lang="en-US" sz="1000" dirty="0">
                          <a:effectLst/>
                          <a:latin typeface="+mj-lt"/>
                        </a:rPr>
                        <a:t> rum,)</a:t>
                      </a:r>
                      <a:r>
                        <a:rPr lang="en-US" sz="1000" b="1" dirty="0">
                          <a:effectLst/>
                          <a:latin typeface="+mj-lt"/>
                        </a:rPr>
                        <a:t> </a:t>
                      </a:r>
                      <a:r>
                        <a:rPr lang="en-US" sz="1000" dirty="0">
                          <a:effectLst/>
                          <a:latin typeface="+mj-lt"/>
                        </a:rPr>
                        <a:t>extended with Jack Daniels No. 7 Whisky,</a:t>
                      </a:r>
                      <a:r>
                        <a:rPr lang="en-US" sz="1000" b="1" dirty="0">
                          <a:effectLst/>
                          <a:latin typeface="+mj-lt"/>
                        </a:rPr>
                        <a:t> </a:t>
                      </a:r>
                      <a:r>
                        <a:rPr lang="en-US" sz="1000" dirty="0">
                          <a:effectLst/>
                          <a:latin typeface="+mj-lt"/>
                        </a:rPr>
                        <a:t>Chang Beer and soft drinks</a:t>
                      </a:r>
                      <a:endParaRPr lang="en-US" sz="1000" dirty="0">
                        <a:effectLst/>
                        <a:latin typeface="+mj-lt"/>
                        <a:ea typeface="Calibri" panose="020F0502020204030204" pitchFamily="34" charset="0"/>
                        <a:cs typeface="Cordia New" panose="020B0304020202020204" pitchFamily="34" charset="-34"/>
                      </a:endParaRPr>
                    </a:p>
                  </a:txBody>
                  <a:tcPr marL="68580" marR="68580" marT="0" marB="0" anchor="ctr"/>
                </a:tc>
                <a:tc>
                  <a:txBody>
                    <a:bodyPr/>
                    <a:lstStyle/>
                    <a:p>
                      <a:pPr marL="0" marR="0" algn="ctr">
                        <a:lnSpc>
                          <a:spcPct val="107000"/>
                        </a:lnSpc>
                        <a:spcBef>
                          <a:spcPts val="0"/>
                        </a:spcBef>
                        <a:spcAft>
                          <a:spcPts val="0"/>
                        </a:spcAft>
                        <a:tabLst>
                          <a:tab pos="-457200" algn="l"/>
                        </a:tabLst>
                      </a:pPr>
                      <a:r>
                        <a:rPr lang="en-US" sz="1000" dirty="0">
                          <a:effectLst/>
                          <a:latin typeface="+mj-lt"/>
                        </a:rPr>
                        <a:t>1,200 net</a:t>
                      </a:r>
                      <a:endParaRPr lang="en-US" sz="1000" dirty="0">
                        <a:effectLst/>
                        <a:latin typeface="+mj-lt"/>
                        <a:ea typeface="Calibri" panose="020F0502020204030204" pitchFamily="34" charset="0"/>
                        <a:cs typeface="Cordia New" panose="020B0304020202020204" pitchFamily="34" charset="-34"/>
                      </a:endParaRPr>
                    </a:p>
                  </a:txBody>
                  <a:tcPr marL="68580" marR="68580" marT="0" marB="0" anchor="ctr"/>
                </a:tc>
                <a:tc>
                  <a:txBody>
                    <a:bodyPr/>
                    <a:lstStyle/>
                    <a:p>
                      <a:pPr marL="0" marR="0" algn="ctr">
                        <a:lnSpc>
                          <a:spcPct val="107000"/>
                        </a:lnSpc>
                        <a:spcBef>
                          <a:spcPts val="0"/>
                        </a:spcBef>
                        <a:spcAft>
                          <a:spcPts val="0"/>
                        </a:spcAft>
                        <a:tabLst>
                          <a:tab pos="-457200" algn="l"/>
                        </a:tabLst>
                      </a:pPr>
                      <a:r>
                        <a:rPr lang="en-US" sz="1000" dirty="0">
                          <a:effectLst/>
                          <a:latin typeface="+mj-lt"/>
                        </a:rPr>
                        <a:t>1,600 net</a:t>
                      </a:r>
                      <a:endParaRPr lang="en-US" sz="1000" dirty="0">
                        <a:effectLst/>
                        <a:latin typeface="+mj-lt"/>
                        <a:ea typeface="Calibri" panose="020F0502020204030204" pitchFamily="34" charset="0"/>
                        <a:cs typeface="Cordia New" panose="020B0304020202020204" pitchFamily="34" charset="-34"/>
                      </a:endParaRPr>
                    </a:p>
                  </a:txBody>
                  <a:tcPr marL="68580" marR="68580" marT="0" marB="0" anchor="ctr"/>
                </a:tc>
                <a:tc>
                  <a:txBody>
                    <a:bodyPr/>
                    <a:lstStyle/>
                    <a:p>
                      <a:pPr marL="0" marR="0" algn="ctr">
                        <a:lnSpc>
                          <a:spcPct val="107000"/>
                        </a:lnSpc>
                        <a:spcBef>
                          <a:spcPts val="0"/>
                        </a:spcBef>
                        <a:spcAft>
                          <a:spcPts val="0"/>
                        </a:spcAft>
                        <a:tabLst>
                          <a:tab pos="-457200" algn="l"/>
                        </a:tabLst>
                      </a:pPr>
                      <a:r>
                        <a:rPr lang="en-US" sz="1000" dirty="0">
                          <a:effectLst/>
                          <a:latin typeface="+mj-lt"/>
                        </a:rPr>
                        <a:t>1,800 net</a:t>
                      </a:r>
                      <a:endParaRPr lang="en-US" sz="1000" dirty="0">
                        <a:effectLst/>
                        <a:latin typeface="+mj-lt"/>
                        <a:ea typeface="Calibri" panose="020F0502020204030204" pitchFamily="34" charset="0"/>
                        <a:cs typeface="Cordia New" panose="020B0304020202020204" pitchFamily="34" charset="-34"/>
                      </a:endParaRPr>
                    </a:p>
                  </a:txBody>
                  <a:tcPr marL="68580" marR="68580" marT="0" marB="0" anchor="ctr"/>
                </a:tc>
                <a:tc>
                  <a:txBody>
                    <a:bodyPr/>
                    <a:lstStyle/>
                    <a:p>
                      <a:pPr marL="0" marR="0" algn="ctr">
                        <a:lnSpc>
                          <a:spcPct val="107000"/>
                        </a:lnSpc>
                        <a:spcBef>
                          <a:spcPts val="0"/>
                        </a:spcBef>
                        <a:spcAft>
                          <a:spcPts val="0"/>
                        </a:spcAft>
                        <a:tabLst>
                          <a:tab pos="-457200" algn="l"/>
                        </a:tabLst>
                      </a:pPr>
                      <a:r>
                        <a:rPr lang="en-US" sz="1000" dirty="0">
                          <a:effectLst/>
                          <a:latin typeface="+mj-lt"/>
                        </a:rPr>
                        <a:t>2,100 net</a:t>
                      </a:r>
                      <a:endParaRPr lang="en-US" sz="1000" dirty="0">
                        <a:effectLst/>
                        <a:latin typeface="+mj-lt"/>
                        <a:ea typeface="Calibri" panose="020F0502020204030204" pitchFamily="34" charset="0"/>
                        <a:cs typeface="Cordia New" panose="020B0304020202020204" pitchFamily="34" charset="-34"/>
                      </a:endParaRPr>
                    </a:p>
                  </a:txBody>
                  <a:tcPr marL="68580" marR="68580" marT="0" marB="0" anchor="ctr"/>
                </a:tc>
                <a:extLst>
                  <a:ext uri="{0D108BD9-81ED-4DB2-BD59-A6C34878D82A}">
                    <a16:rowId xmlns:a16="http://schemas.microsoft.com/office/drawing/2014/main" val="3419054734"/>
                  </a:ext>
                </a:extLst>
              </a:tr>
            </a:tbl>
          </a:graphicData>
        </a:graphic>
      </p:graphicFrame>
      <p:sp>
        <p:nvSpPr>
          <p:cNvPr id="9" name="TextBox 8">
            <a:extLst>
              <a:ext uri="{FF2B5EF4-FFF2-40B4-BE49-F238E27FC236}">
                <a16:creationId xmlns:a16="http://schemas.microsoft.com/office/drawing/2014/main" id="{76088785-EBA8-44A8-830E-809945387B1A}"/>
              </a:ext>
            </a:extLst>
          </p:cNvPr>
          <p:cNvSpPr txBox="1"/>
          <p:nvPr/>
        </p:nvSpPr>
        <p:spPr>
          <a:xfrm>
            <a:off x="918437" y="3706091"/>
            <a:ext cx="6096000" cy="1561518"/>
          </a:xfrm>
          <a:prstGeom prst="rect">
            <a:avLst/>
          </a:prstGeom>
          <a:noFill/>
        </p:spPr>
        <p:txBody>
          <a:bodyPr wrap="square">
            <a:spAutoFit/>
          </a:bodyPr>
          <a:lstStyle/>
          <a:p>
            <a:pPr marL="0" marR="0">
              <a:lnSpc>
                <a:spcPct val="107000"/>
              </a:lnSpc>
              <a:spcBef>
                <a:spcPts val="0"/>
              </a:spcBef>
              <a:spcAft>
                <a:spcPts val="0"/>
              </a:spcAft>
            </a:pPr>
            <a:r>
              <a:rPr lang="en-US" sz="1000" b="1" dirty="0">
                <a:effectLst/>
                <a:latin typeface="+mj-lt"/>
                <a:ea typeface="Calibri" panose="020F0502020204030204" pitchFamily="34" charset="0"/>
                <a:cs typeface="Cordia New" panose="020B0304020202020204" pitchFamily="34" charset="-34"/>
              </a:rPr>
              <a:t>Draught Beer (30 liters/Keg) </a:t>
            </a:r>
            <a:endParaRPr lang="en-US" sz="1000" b="1" dirty="0">
              <a:latin typeface="+mj-lt"/>
              <a:ea typeface="Calibri" panose="020F0502020204030204" pitchFamily="34" charset="0"/>
              <a:cs typeface="Cordia New" panose="020B0304020202020204" pitchFamily="34" charset="-34"/>
            </a:endParaRPr>
          </a:p>
          <a:p>
            <a:pPr marL="0" marR="0">
              <a:lnSpc>
                <a:spcPct val="107000"/>
              </a:lnSpc>
              <a:spcBef>
                <a:spcPts val="0"/>
              </a:spcBef>
              <a:spcAft>
                <a:spcPts val="0"/>
              </a:spcAft>
            </a:pPr>
            <a:r>
              <a:rPr lang="en-US" sz="1000" dirty="0">
                <a:effectLst/>
                <a:latin typeface="+mj-lt"/>
                <a:ea typeface="Calibri" panose="020F0502020204030204" pitchFamily="34" charset="0"/>
                <a:cs typeface="Cordia New" panose="020B0304020202020204" pitchFamily="34" charset="-34"/>
              </a:rPr>
              <a:t>Chang Draught Beer:</a:t>
            </a:r>
            <a:r>
              <a:rPr lang="en-US" sz="1000" dirty="0">
                <a:latin typeface="+mj-lt"/>
                <a:ea typeface="Calibri" panose="020F0502020204030204" pitchFamily="34" charset="0"/>
                <a:cs typeface="Cordia New" panose="020B0304020202020204" pitchFamily="34" charset="-34"/>
              </a:rPr>
              <a:t>		</a:t>
            </a:r>
            <a:r>
              <a:rPr lang="en-US" sz="1000" dirty="0">
                <a:effectLst/>
                <a:latin typeface="+mj-lt"/>
                <a:ea typeface="Calibri" panose="020F0502020204030204" pitchFamily="34" charset="0"/>
                <a:cs typeface="Cordia New" panose="020B0304020202020204" pitchFamily="34" charset="-34"/>
              </a:rPr>
              <a:t>THB 11,500 net </a:t>
            </a:r>
          </a:p>
          <a:p>
            <a:pPr marL="0" marR="0">
              <a:lnSpc>
                <a:spcPct val="107000"/>
              </a:lnSpc>
              <a:spcBef>
                <a:spcPts val="0"/>
              </a:spcBef>
              <a:spcAft>
                <a:spcPts val="0"/>
              </a:spcAft>
            </a:pPr>
            <a:r>
              <a:rPr lang="en-US" sz="1000" dirty="0">
                <a:latin typeface="+mj-lt"/>
                <a:ea typeface="Calibri" panose="020F0502020204030204" pitchFamily="34" charset="0"/>
                <a:cs typeface="Cordia New" panose="020B0304020202020204" pitchFamily="34" charset="-34"/>
              </a:rPr>
              <a:t>Asahi Draught Beer:		THB 12,500 net</a:t>
            </a:r>
          </a:p>
          <a:p>
            <a:pPr marL="0" marR="0">
              <a:lnSpc>
                <a:spcPct val="107000"/>
              </a:lnSpc>
              <a:spcBef>
                <a:spcPts val="0"/>
              </a:spcBef>
              <a:spcAft>
                <a:spcPts val="0"/>
              </a:spcAft>
            </a:pPr>
            <a:r>
              <a:rPr lang="en-US" sz="1000" dirty="0">
                <a:effectLst/>
                <a:latin typeface="+mj-lt"/>
                <a:ea typeface="Calibri" panose="020F0502020204030204" pitchFamily="34" charset="0"/>
                <a:cs typeface="Cordia New" panose="020B0304020202020204" pitchFamily="34" charset="-34"/>
              </a:rPr>
              <a:t>San Miguel Draught Beer:		THB 14,000 </a:t>
            </a:r>
            <a:r>
              <a:rPr lang="en-US" sz="1000" dirty="0">
                <a:latin typeface="+mj-lt"/>
                <a:ea typeface="Calibri" panose="020F0502020204030204" pitchFamily="34" charset="0"/>
                <a:cs typeface="Cordia New" panose="020B0304020202020204" pitchFamily="34" charset="-34"/>
              </a:rPr>
              <a:t>net</a:t>
            </a:r>
            <a:endParaRPr lang="en-US" sz="1000" dirty="0">
              <a:effectLst/>
              <a:latin typeface="+mj-lt"/>
              <a:ea typeface="Calibri" panose="020F0502020204030204" pitchFamily="34" charset="0"/>
              <a:cs typeface="Cordia New" panose="020B0304020202020204" pitchFamily="34" charset="-34"/>
            </a:endParaRPr>
          </a:p>
          <a:p>
            <a:pPr marL="0" marR="0">
              <a:lnSpc>
                <a:spcPct val="107000"/>
              </a:lnSpc>
              <a:spcBef>
                <a:spcPts val="0"/>
              </a:spcBef>
              <a:spcAft>
                <a:spcPts val="0"/>
              </a:spcAft>
            </a:pPr>
            <a:r>
              <a:rPr lang="en-US" sz="1000" dirty="0">
                <a:effectLst/>
                <a:latin typeface="+mj-lt"/>
                <a:ea typeface="Calibri" panose="020F0502020204030204" pitchFamily="34" charset="0"/>
                <a:cs typeface="Cordia New" panose="020B0304020202020204" pitchFamily="34" charset="-34"/>
              </a:rPr>
              <a:t>Heineken			THB 15,000 net</a:t>
            </a:r>
          </a:p>
          <a:p>
            <a:pPr marL="0" marR="0" algn="just">
              <a:lnSpc>
                <a:spcPct val="107000"/>
              </a:lnSpc>
              <a:spcBef>
                <a:spcPts val="0"/>
              </a:spcBef>
              <a:spcAft>
                <a:spcPts val="0"/>
              </a:spcAft>
              <a:tabLst>
                <a:tab pos="342900" algn="l"/>
              </a:tabLst>
            </a:pPr>
            <a:r>
              <a:rPr lang="en-US" sz="1000" dirty="0">
                <a:effectLst/>
                <a:latin typeface="+mj-lt"/>
                <a:ea typeface="Calibri" panose="020F0502020204030204" pitchFamily="34" charset="0"/>
                <a:cs typeface="Cordia New" panose="020B0304020202020204" pitchFamily="34" charset="-34"/>
              </a:rPr>
              <a:t> </a:t>
            </a:r>
          </a:p>
          <a:p>
            <a:pPr marL="0" marR="0" algn="just">
              <a:lnSpc>
                <a:spcPct val="107000"/>
              </a:lnSpc>
              <a:spcBef>
                <a:spcPts val="0"/>
              </a:spcBef>
              <a:spcAft>
                <a:spcPts val="0"/>
              </a:spcAft>
              <a:tabLst>
                <a:tab pos="342900" algn="l"/>
              </a:tabLst>
            </a:pPr>
            <a:r>
              <a:rPr lang="en-US" sz="1000" b="1" dirty="0">
                <a:effectLst/>
                <a:latin typeface="+mj-lt"/>
                <a:ea typeface="Calibri" panose="020F0502020204030204" pitchFamily="34" charset="0"/>
                <a:cs typeface="Cordia New" panose="020B0304020202020204" pitchFamily="34" charset="-34"/>
              </a:rPr>
              <a:t>Corkage charges: 	</a:t>
            </a:r>
            <a:r>
              <a:rPr lang="en-US" sz="1000" dirty="0">
                <a:effectLst/>
                <a:latin typeface="+mj-lt"/>
                <a:ea typeface="Calibri" panose="020F0502020204030204" pitchFamily="34" charset="0"/>
                <a:cs typeface="Cordia New" panose="020B0304020202020204" pitchFamily="34" charset="-34"/>
              </a:rPr>
              <a:t>	</a:t>
            </a:r>
          </a:p>
          <a:p>
            <a:pPr marL="0" marR="0" algn="just">
              <a:lnSpc>
                <a:spcPct val="107000"/>
              </a:lnSpc>
              <a:spcBef>
                <a:spcPts val="0"/>
              </a:spcBef>
              <a:spcAft>
                <a:spcPts val="0"/>
              </a:spcAft>
              <a:tabLst>
                <a:tab pos="342900" algn="l"/>
              </a:tabLst>
            </a:pPr>
            <a:r>
              <a:rPr lang="en-US" sz="1000" dirty="0">
                <a:effectLst/>
                <a:latin typeface="+mj-lt"/>
                <a:ea typeface="Calibri" panose="020F0502020204030204" pitchFamily="34" charset="0"/>
                <a:cs typeface="Cordia New" panose="020B0304020202020204" pitchFamily="34" charset="-34"/>
              </a:rPr>
              <a:t>THB 590 net per bottle of wine</a:t>
            </a:r>
          </a:p>
          <a:p>
            <a:pPr marL="0" marR="0" algn="just">
              <a:lnSpc>
                <a:spcPct val="107000"/>
              </a:lnSpc>
              <a:spcBef>
                <a:spcPts val="0"/>
              </a:spcBef>
              <a:spcAft>
                <a:spcPts val="0"/>
              </a:spcAft>
              <a:tabLst>
                <a:tab pos="342900" algn="l"/>
              </a:tabLst>
            </a:pPr>
            <a:r>
              <a:rPr lang="en-US" sz="1000" dirty="0">
                <a:effectLst/>
                <a:latin typeface="+mj-lt"/>
                <a:ea typeface="Calibri" panose="020F0502020204030204" pitchFamily="34" charset="0"/>
                <a:cs typeface="Cordia New" panose="020B0304020202020204" pitchFamily="34" charset="-34"/>
              </a:rPr>
              <a:t>THB 1,100 net per bottle of liqueur</a:t>
            </a:r>
          </a:p>
        </p:txBody>
      </p:sp>
    </p:spTree>
    <p:extLst>
      <p:ext uri="{BB962C8B-B14F-4D97-AF65-F5344CB8AC3E}">
        <p14:creationId xmlns:p14="http://schemas.microsoft.com/office/powerpoint/2010/main" val="36070859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318122-A99D-E1DB-F429-02CDF15EB5AB}"/>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BB5DF4CF-95AF-8B31-4FF7-C65A3E4A53A1}"/>
              </a:ext>
            </a:extLst>
          </p:cNvPr>
          <p:cNvSpPr>
            <a:spLocks noGrp="1"/>
          </p:cNvSpPr>
          <p:nvPr>
            <p:ph type="title"/>
          </p:nvPr>
        </p:nvSpPr>
        <p:spPr>
          <a:xfrm>
            <a:off x="838200" y="165279"/>
            <a:ext cx="10515600" cy="475127"/>
          </a:xfrm>
        </p:spPr>
        <p:txBody>
          <a:bodyPr/>
          <a:lstStyle/>
          <a:p>
            <a:r>
              <a:rPr lang="en-US" sz="2000" spc="300" dirty="0">
                <a:cs typeface="Arial" panose="020B0604020202020204" pitchFamily="34" charset="0"/>
              </a:rPr>
              <a:t>DINNER</a:t>
            </a:r>
            <a:r>
              <a:rPr lang="en-US" sz="2000" spc="300" dirty="0">
                <a:latin typeface="Century Gothic" panose="020B0502020202020204" pitchFamily="34" charset="0"/>
                <a:cs typeface="Arial" panose="020B0604020202020204" pitchFamily="34" charset="0"/>
              </a:rPr>
              <a:t> ARRANGEMENT - BEVERAGE</a:t>
            </a:r>
            <a:br>
              <a:rPr lang="en-US" sz="2000" spc="300" dirty="0">
                <a:latin typeface="Century Gothic" panose="020B0502020202020204" pitchFamily="34" charset="0"/>
                <a:cs typeface="Arial" panose="020B0604020202020204" pitchFamily="34" charset="0"/>
              </a:rPr>
            </a:br>
            <a:endParaRPr lang="en-US" sz="2000" spc="300" dirty="0">
              <a:latin typeface="Century Gothic" panose="020B0502020202020204" pitchFamily="34" charset="0"/>
            </a:endParaRPr>
          </a:p>
        </p:txBody>
      </p:sp>
      <p:pic>
        <p:nvPicPr>
          <p:cNvPr id="14" name="Graphic 4">
            <a:extLst>
              <a:ext uri="{FF2B5EF4-FFF2-40B4-BE49-F238E27FC236}">
                <a16:creationId xmlns:a16="http://schemas.microsoft.com/office/drawing/2014/main" id="{5ED48834-44BD-78A6-E835-6A88A175025A}"/>
              </a:ext>
            </a:extLst>
          </p:cNvPr>
          <p:cNvPicPr>
            <a:picLocks noChangeAspect="1"/>
          </p:cNvPicPr>
          <p:nvPr/>
        </p:nvPicPr>
        <p:blipFill>
          <a:blip r:embed="rId2"/>
          <a:stretch>
            <a:fillRect/>
          </a:stretch>
        </p:blipFill>
        <p:spPr>
          <a:xfrm>
            <a:off x="10827746" y="6179916"/>
            <a:ext cx="1198078" cy="587735"/>
          </a:xfrm>
          <a:prstGeom prst="rect">
            <a:avLst/>
          </a:prstGeom>
        </p:spPr>
      </p:pic>
      <p:sp>
        <p:nvSpPr>
          <p:cNvPr id="16" name="TextBox 15">
            <a:extLst>
              <a:ext uri="{FF2B5EF4-FFF2-40B4-BE49-F238E27FC236}">
                <a16:creationId xmlns:a16="http://schemas.microsoft.com/office/drawing/2014/main" id="{03CF1CED-3355-888A-229F-902DFE96F9B2}"/>
              </a:ext>
            </a:extLst>
          </p:cNvPr>
          <p:cNvSpPr txBox="1"/>
          <p:nvPr/>
        </p:nvSpPr>
        <p:spPr>
          <a:xfrm>
            <a:off x="838200" y="640406"/>
            <a:ext cx="7150586" cy="298159"/>
          </a:xfrm>
          <a:prstGeom prst="rect">
            <a:avLst/>
          </a:prstGeom>
          <a:noFill/>
        </p:spPr>
        <p:txBody>
          <a:bodyPr wrap="square" rtlCol="0">
            <a:spAutoFit/>
          </a:bodyPr>
          <a:lstStyle/>
          <a:p>
            <a:pPr>
              <a:lnSpc>
                <a:spcPct val="150000"/>
              </a:lnSpc>
            </a:pPr>
            <a:r>
              <a:rPr lang="en-US" sz="1000" dirty="0">
                <a:latin typeface="+mj-lt"/>
              </a:rPr>
              <a:t>Additional</a:t>
            </a:r>
            <a:r>
              <a:rPr lang="en-US" sz="1000" dirty="0">
                <a:latin typeface="Century Gothic" panose="020B0502020202020204" pitchFamily="34" charset="0"/>
              </a:rPr>
              <a:t> Sake &amp; </a:t>
            </a:r>
            <a:r>
              <a:rPr lang="en-US" sz="1000" dirty="0" err="1">
                <a:latin typeface="Century Gothic" panose="020B0502020202020204" pitchFamily="34" charset="0"/>
              </a:rPr>
              <a:t>Umeshu</a:t>
            </a:r>
            <a:endParaRPr lang="en-US" sz="1000" dirty="0">
              <a:solidFill>
                <a:srgbClr val="0000FF"/>
              </a:solidFill>
              <a:latin typeface="Century Gothic" panose="020B0502020202020204" pitchFamily="34" charset="0"/>
            </a:endParaRPr>
          </a:p>
        </p:txBody>
      </p:sp>
      <p:pic>
        <p:nvPicPr>
          <p:cNvPr id="5" name="Picture 4">
            <a:extLst>
              <a:ext uri="{FF2B5EF4-FFF2-40B4-BE49-F238E27FC236}">
                <a16:creationId xmlns:a16="http://schemas.microsoft.com/office/drawing/2014/main" id="{DE7AE775-05A9-9BB1-25C2-8F87618DFB29}"/>
              </a:ext>
            </a:extLst>
          </p:cNvPr>
          <p:cNvPicPr>
            <a:picLocks noChangeAspect="1"/>
          </p:cNvPicPr>
          <p:nvPr/>
        </p:nvPicPr>
        <p:blipFill>
          <a:blip r:embed="rId3"/>
          <a:stretch>
            <a:fillRect/>
          </a:stretch>
        </p:blipFill>
        <p:spPr>
          <a:xfrm>
            <a:off x="2083765" y="1014973"/>
            <a:ext cx="8024470" cy="5677748"/>
          </a:xfrm>
          <a:prstGeom prst="rect">
            <a:avLst/>
          </a:prstGeom>
        </p:spPr>
      </p:pic>
      <p:sp>
        <p:nvSpPr>
          <p:cNvPr id="4" name="テキスト ボックス 3">
            <a:extLst>
              <a:ext uri="{FF2B5EF4-FFF2-40B4-BE49-F238E27FC236}">
                <a16:creationId xmlns:a16="http://schemas.microsoft.com/office/drawing/2014/main" id="{EF3E876B-8993-0C10-F2DC-1C1D06955134}"/>
              </a:ext>
            </a:extLst>
          </p:cNvPr>
          <p:cNvSpPr txBox="1"/>
          <p:nvPr/>
        </p:nvSpPr>
        <p:spPr>
          <a:xfrm>
            <a:off x="7252453" y="493944"/>
            <a:ext cx="4225956" cy="369332"/>
          </a:xfrm>
          <a:prstGeom prst="rect">
            <a:avLst/>
          </a:prstGeom>
          <a:noFill/>
        </p:spPr>
        <p:txBody>
          <a:bodyPr wrap="square">
            <a:spAutoFit/>
          </a:bodyPr>
          <a:lstStyle/>
          <a:p>
            <a:r>
              <a:rPr lang="ja-JP" altLang="en-US" b="1" dirty="0">
                <a:solidFill>
                  <a:srgbClr val="FF0000"/>
                </a:solidFill>
                <a:latin typeface="Arial" panose="020B0604020202020204" pitchFamily="34" charset="0"/>
              </a:rPr>
              <a:t>✓</a:t>
            </a:r>
            <a:r>
              <a:rPr lang="en-US" altLang="ja-JP" sz="1800" dirty="0">
                <a:solidFill>
                  <a:srgbClr val="0000FF"/>
                </a:solidFill>
                <a:effectLst/>
                <a:latin typeface="Arial" panose="020B0604020202020204" pitchFamily="34" charset="0"/>
              </a:rPr>
              <a:t>pre-order 7-10 days in advance.</a:t>
            </a:r>
            <a:endParaRPr lang="ja-JP" altLang="en-US" dirty="0"/>
          </a:p>
        </p:txBody>
      </p:sp>
      <p:sp>
        <p:nvSpPr>
          <p:cNvPr id="2" name="四角形: 角を丸くする 1">
            <a:extLst>
              <a:ext uri="{FF2B5EF4-FFF2-40B4-BE49-F238E27FC236}">
                <a16:creationId xmlns:a16="http://schemas.microsoft.com/office/drawing/2014/main" id="{C91B2D26-8A72-F7A4-6E34-682DD2FE6B1A}"/>
              </a:ext>
            </a:extLst>
          </p:cNvPr>
          <p:cNvSpPr/>
          <p:nvPr/>
        </p:nvSpPr>
        <p:spPr>
          <a:xfrm>
            <a:off x="6338888" y="2300288"/>
            <a:ext cx="1771650" cy="619125"/>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9A686695-F1F3-76A9-C0F0-46D4E562249A}"/>
              </a:ext>
            </a:extLst>
          </p:cNvPr>
          <p:cNvSpPr txBox="1"/>
          <p:nvPr/>
        </p:nvSpPr>
        <p:spPr>
          <a:xfrm>
            <a:off x="7368878" y="2673192"/>
            <a:ext cx="819150" cy="246221"/>
          </a:xfrm>
          <a:prstGeom prst="rect">
            <a:avLst/>
          </a:prstGeom>
          <a:noFill/>
        </p:spPr>
        <p:txBody>
          <a:bodyPr wrap="square" rtlCol="0">
            <a:spAutoFit/>
          </a:bodyPr>
          <a:lstStyle/>
          <a:p>
            <a:r>
              <a:rPr kumimoji="1" lang="en-US" altLang="ja-JP" sz="1000" dirty="0"/>
              <a:t>10 bottles</a:t>
            </a:r>
            <a:endParaRPr kumimoji="1" lang="ja-JP" altLang="en-US" sz="1000" dirty="0"/>
          </a:p>
        </p:txBody>
      </p:sp>
      <p:sp>
        <p:nvSpPr>
          <p:cNvPr id="7" name="四角形: 角を丸くする 6">
            <a:extLst>
              <a:ext uri="{FF2B5EF4-FFF2-40B4-BE49-F238E27FC236}">
                <a16:creationId xmlns:a16="http://schemas.microsoft.com/office/drawing/2014/main" id="{A20BBE37-A5E8-20D5-CB04-1F85383BAF45}"/>
              </a:ext>
            </a:extLst>
          </p:cNvPr>
          <p:cNvSpPr/>
          <p:nvPr/>
        </p:nvSpPr>
        <p:spPr>
          <a:xfrm>
            <a:off x="4185864" y="2300288"/>
            <a:ext cx="1714873" cy="704850"/>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9EA37C15-CD4D-7E40-F65C-76D747905254}"/>
              </a:ext>
            </a:extLst>
          </p:cNvPr>
          <p:cNvSpPr txBox="1"/>
          <p:nvPr/>
        </p:nvSpPr>
        <p:spPr>
          <a:xfrm>
            <a:off x="5209802" y="2758917"/>
            <a:ext cx="819150" cy="246221"/>
          </a:xfrm>
          <a:prstGeom prst="rect">
            <a:avLst/>
          </a:prstGeom>
          <a:noFill/>
        </p:spPr>
        <p:txBody>
          <a:bodyPr wrap="square" rtlCol="0">
            <a:spAutoFit/>
          </a:bodyPr>
          <a:lstStyle/>
          <a:p>
            <a:r>
              <a:rPr kumimoji="1" lang="en-US" altLang="ja-JP" sz="1000" dirty="0"/>
              <a:t>10 bottles</a:t>
            </a:r>
            <a:endParaRPr kumimoji="1" lang="ja-JP" altLang="en-US" sz="1000" dirty="0"/>
          </a:p>
        </p:txBody>
      </p:sp>
    </p:spTree>
    <p:extLst>
      <p:ext uri="{BB962C8B-B14F-4D97-AF65-F5344CB8AC3E}">
        <p14:creationId xmlns:p14="http://schemas.microsoft.com/office/powerpoint/2010/main" val="32421385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DEB4B3-F873-15BE-E9FD-E312D9B02CC9}"/>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4BC86080-C682-F619-3CF4-2BF568EEF56E}"/>
              </a:ext>
            </a:extLst>
          </p:cNvPr>
          <p:cNvPicPr>
            <a:picLocks noChangeAspect="1"/>
          </p:cNvPicPr>
          <p:nvPr/>
        </p:nvPicPr>
        <p:blipFill>
          <a:blip r:embed="rId2"/>
          <a:stretch>
            <a:fillRect/>
          </a:stretch>
        </p:blipFill>
        <p:spPr>
          <a:xfrm>
            <a:off x="1913982" y="797176"/>
            <a:ext cx="5798132" cy="5095328"/>
          </a:xfrm>
          <a:prstGeom prst="rect">
            <a:avLst/>
          </a:prstGeom>
        </p:spPr>
      </p:pic>
      <p:sp>
        <p:nvSpPr>
          <p:cNvPr id="7" name="TextBox 6">
            <a:extLst>
              <a:ext uri="{FF2B5EF4-FFF2-40B4-BE49-F238E27FC236}">
                <a16:creationId xmlns:a16="http://schemas.microsoft.com/office/drawing/2014/main" id="{74DA6CAC-9641-5F26-7B84-D2587D96DA1F}"/>
              </a:ext>
            </a:extLst>
          </p:cNvPr>
          <p:cNvSpPr txBox="1"/>
          <p:nvPr/>
        </p:nvSpPr>
        <p:spPr>
          <a:xfrm>
            <a:off x="875899" y="77002"/>
            <a:ext cx="1864741"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300" normalizeH="0" baseline="0" noProof="0" dirty="0">
                <a:ln>
                  <a:noFill/>
                </a:ln>
                <a:solidFill>
                  <a:prstClr val="black"/>
                </a:solidFill>
                <a:effectLst/>
                <a:uLnTx/>
                <a:uFillTx/>
                <a:latin typeface="Calibri Light" panose="020F0302020204030204"/>
                <a:ea typeface="+mn-ea"/>
                <a:cs typeface="+mn-cs"/>
              </a:rPr>
              <a:t>FLOOR PLAN</a:t>
            </a:r>
          </a:p>
        </p:txBody>
      </p:sp>
      <p:pic>
        <p:nvPicPr>
          <p:cNvPr id="38" name="Graphic 4">
            <a:extLst>
              <a:ext uri="{FF2B5EF4-FFF2-40B4-BE49-F238E27FC236}">
                <a16:creationId xmlns:a16="http://schemas.microsoft.com/office/drawing/2014/main" id="{A6E41F22-9683-FEDA-84DA-8F88F0061887}"/>
              </a:ext>
            </a:extLst>
          </p:cNvPr>
          <p:cNvPicPr>
            <a:picLocks noChangeAspect="1"/>
          </p:cNvPicPr>
          <p:nvPr/>
        </p:nvPicPr>
        <p:blipFill>
          <a:blip r:embed="rId3"/>
          <a:stretch>
            <a:fillRect/>
          </a:stretch>
        </p:blipFill>
        <p:spPr>
          <a:xfrm>
            <a:off x="10827746" y="6179916"/>
            <a:ext cx="1198078" cy="587735"/>
          </a:xfrm>
          <a:prstGeom prst="rect">
            <a:avLst/>
          </a:prstGeom>
        </p:spPr>
      </p:pic>
      <p:sp>
        <p:nvSpPr>
          <p:cNvPr id="39" name="TextBox 38">
            <a:extLst>
              <a:ext uri="{FF2B5EF4-FFF2-40B4-BE49-F238E27FC236}">
                <a16:creationId xmlns:a16="http://schemas.microsoft.com/office/drawing/2014/main" id="{532DDC31-EEE7-D857-E119-D3C6CF97CA17}"/>
              </a:ext>
            </a:extLst>
          </p:cNvPr>
          <p:cNvSpPr txBox="1"/>
          <p:nvPr/>
        </p:nvSpPr>
        <p:spPr>
          <a:xfrm>
            <a:off x="8439012" y="676586"/>
            <a:ext cx="3481642" cy="2631490"/>
          </a:xfrm>
          <a:prstGeom prst="rect">
            <a:avLst/>
          </a:prstGeom>
          <a:solidFill>
            <a:schemeClr val="bg1">
              <a:lumMod val="95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sng" strike="noStrike" kern="1200" cap="none" spc="0" normalizeH="0" baseline="0" noProof="0" dirty="0">
                <a:ln>
                  <a:noFill/>
                </a:ln>
                <a:solidFill>
                  <a:prstClr val="black"/>
                </a:solidFill>
                <a:effectLst/>
                <a:uLnTx/>
                <a:uFillTx/>
                <a:latin typeface="Calibri Light" panose="020F0302020204030204"/>
                <a:ea typeface="+mn-ea"/>
                <a:cs typeface="+mn-cs"/>
              </a:rPr>
              <a:t>BQ Arrangement:</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1100" b="0" i="0" u="none" strike="noStrike" kern="1200" cap="none" spc="0" normalizeH="0" baseline="0" noProof="0" dirty="0">
                <a:ln>
                  <a:noFill/>
                </a:ln>
                <a:solidFill>
                  <a:prstClr val="black"/>
                </a:solidFill>
                <a:effectLst/>
                <a:uLnTx/>
                <a:uFillTx/>
                <a:latin typeface="Calibri Light" panose="020F0302020204030204"/>
                <a:ea typeface="+mn-ea"/>
                <a:cs typeface="+mn-cs"/>
              </a:rPr>
              <a:t>Registration desk at foyer</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1100" b="0" i="0" u="none" strike="noStrike" kern="1200" cap="none" spc="0" normalizeH="0" baseline="0" noProof="0" dirty="0">
                <a:ln>
                  <a:noFill/>
                </a:ln>
                <a:solidFill>
                  <a:prstClr val="black"/>
                </a:solidFill>
                <a:effectLst/>
                <a:uLnTx/>
                <a:uFillTx/>
                <a:latin typeface="Calibri Light" panose="020F0302020204030204"/>
                <a:ea typeface="+mn-ea"/>
                <a:cs typeface="+mn-cs"/>
              </a:rPr>
              <a:t>Stage size: 3.6 x 7.2 x 0.6 M</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1100" b="0" i="0" u="none" strike="noStrike" kern="1200" cap="none" spc="0" normalizeH="0" baseline="0" noProof="0" dirty="0">
                <a:ln>
                  <a:noFill/>
                </a:ln>
                <a:solidFill>
                  <a:prstClr val="black"/>
                </a:solidFill>
                <a:effectLst/>
                <a:uLnTx/>
                <a:uFillTx/>
                <a:latin typeface="Calibri Light" panose="020F0302020204030204"/>
                <a:ea typeface="+mn-ea"/>
                <a:cs typeface="+mn-cs"/>
              </a:rPr>
              <a:t>1 Podium on stage</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1100" b="0" i="0" u="none" strike="noStrike" kern="1200" cap="none" spc="0" normalizeH="0" baseline="0" noProof="0" dirty="0">
                <a:ln>
                  <a:noFill/>
                </a:ln>
                <a:solidFill>
                  <a:prstClr val="black"/>
                </a:solidFill>
                <a:effectLst/>
                <a:uLnTx/>
                <a:uFillTx/>
                <a:latin typeface="Calibri Light" panose="020F0302020204030204"/>
                <a:ea typeface="+mn-ea"/>
                <a:cs typeface="+mn-cs"/>
              </a:rPr>
              <a:t>1 Podium on floor for MC</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1100" b="0" i="0" u="none" strike="noStrike" kern="1200" cap="none" spc="0" normalizeH="0" baseline="0" noProof="0" dirty="0">
                <a:ln>
                  <a:noFill/>
                </a:ln>
                <a:solidFill>
                  <a:prstClr val="black"/>
                </a:solidFill>
                <a:effectLst/>
                <a:uLnTx/>
                <a:uFillTx/>
                <a:latin typeface="Calibri Light" panose="020F0302020204030204"/>
                <a:ea typeface="+mn-ea"/>
                <a:cs typeface="+mn-cs"/>
              </a:rPr>
              <a:t>Control table</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1100" b="0" i="0" u="none" strike="noStrike" kern="1200" cap="none" spc="0" normalizeH="0" baseline="0" noProof="0" dirty="0">
                <a:ln>
                  <a:noFill/>
                </a:ln>
                <a:solidFill>
                  <a:prstClr val="black"/>
                </a:solidFill>
                <a:effectLst/>
                <a:uLnTx/>
                <a:uFillTx/>
                <a:latin typeface="Calibri Light" panose="020F0302020204030204"/>
                <a:ea typeface="+mn-ea"/>
                <a:cs typeface="+mn-cs"/>
              </a:rPr>
              <a:t>25 x High cocktail table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a:ln>
                <a:noFill/>
              </a:ln>
              <a:solidFill>
                <a:prstClr val="black"/>
              </a:solidFill>
              <a:effectLst/>
              <a:uLnTx/>
              <a:uFillTx/>
              <a:latin typeface="Calibri Light" panose="020F03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sng" strike="noStrike" kern="1200" cap="none" spc="0" normalizeH="0" baseline="0" noProof="0" dirty="0">
                <a:ln>
                  <a:noFill/>
                </a:ln>
                <a:solidFill>
                  <a:prstClr val="black"/>
                </a:solidFill>
                <a:effectLst/>
                <a:uLnTx/>
                <a:uFillTx/>
                <a:latin typeface="Calibri Light" panose="020F0302020204030204"/>
                <a:ea typeface="+mn-ea"/>
                <a:cs typeface="+mn-cs"/>
              </a:rPr>
              <a:t>AV Specifications:</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1100" b="0" i="0" u="none" strike="noStrike" kern="1200" cap="none" spc="0" normalizeH="0" baseline="0" noProof="0" dirty="0">
                <a:ln>
                  <a:noFill/>
                </a:ln>
                <a:solidFill>
                  <a:prstClr val="black"/>
                </a:solidFill>
                <a:effectLst/>
                <a:uLnTx/>
                <a:uFillTx/>
                <a:latin typeface="Calibri Light" panose="020F0302020204030204"/>
                <a:ea typeface="+mn-ea"/>
                <a:cs typeface="+mn-cs"/>
              </a:rPr>
              <a:t>Hotel provide HDMI / Audio line at Control table</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1100" b="0" i="0" u="none" strike="noStrike" kern="1200" cap="none" spc="0" normalizeH="0" baseline="0" noProof="0" dirty="0">
                <a:ln>
                  <a:noFill/>
                </a:ln>
                <a:solidFill>
                  <a:prstClr val="black"/>
                </a:solidFill>
                <a:effectLst/>
                <a:uLnTx/>
                <a:uFillTx/>
                <a:latin typeface="Calibri Light" panose="020F0302020204030204"/>
                <a:ea typeface="+mn-ea"/>
                <a:cs typeface="+mn-cs"/>
              </a:rPr>
              <a:t>04 x Wireless microphones</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1100" b="0" i="0" u="none" strike="noStrike" kern="1200" cap="none" spc="0" normalizeH="0" baseline="0" noProof="0" dirty="0">
                <a:ln>
                  <a:noFill/>
                </a:ln>
                <a:solidFill>
                  <a:prstClr val="black"/>
                </a:solidFill>
                <a:effectLst/>
                <a:uLnTx/>
                <a:uFillTx/>
                <a:latin typeface="Calibri Light" panose="020F0302020204030204"/>
                <a:ea typeface="+mn-ea"/>
                <a:cs typeface="+mn-cs"/>
              </a:rPr>
              <a:t>House light system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1100" b="0" i="0" u="none" strike="noStrike" kern="1200" cap="none" spc="0" normalizeH="0" baseline="0" noProof="0" dirty="0">
                <a:ln>
                  <a:noFill/>
                </a:ln>
                <a:solidFill>
                  <a:prstClr val="black"/>
                </a:solidFill>
                <a:effectLst/>
                <a:uLnTx/>
                <a:uFillTx/>
                <a:latin typeface="Calibri Light" panose="020F0302020204030204"/>
                <a:ea typeface="+mn-ea"/>
                <a:cs typeface="+mn-cs"/>
              </a:rPr>
              <a:t>(Ballroom light – adjusted from 0-100%)</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1100" b="0" i="0" u="none" strike="noStrike" kern="1200" cap="none" spc="0" normalizeH="0" baseline="0" noProof="0" dirty="0">
                <a:ln>
                  <a:noFill/>
                </a:ln>
                <a:solidFill>
                  <a:prstClr val="black"/>
                </a:solidFill>
                <a:effectLst/>
                <a:uLnTx/>
                <a:uFillTx/>
                <a:latin typeface="Calibri Light" panose="020F0302020204030204"/>
                <a:ea typeface="+mn-ea"/>
                <a:cs typeface="+mn-cs"/>
              </a:rPr>
              <a:t>01 x LED screen</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1100" b="0" i="0" u="none" strike="noStrike" kern="1200" cap="none" spc="0" normalizeH="0" baseline="0" noProof="0" dirty="0">
                <a:ln>
                  <a:noFill/>
                </a:ln>
                <a:solidFill>
                  <a:prstClr val="black"/>
                </a:solidFill>
                <a:effectLst/>
                <a:uLnTx/>
                <a:uFillTx/>
                <a:latin typeface="Calibri Light" panose="020F0302020204030204"/>
                <a:ea typeface="+mn-ea"/>
                <a:cs typeface="+mn-cs"/>
              </a:rPr>
              <a:t>Ratio full screen: 16:9</a:t>
            </a:r>
          </a:p>
        </p:txBody>
      </p:sp>
      <p:cxnSp>
        <p:nvCxnSpPr>
          <p:cNvPr id="5" name="Straight Arrow Connector 4">
            <a:extLst>
              <a:ext uri="{FF2B5EF4-FFF2-40B4-BE49-F238E27FC236}">
                <a16:creationId xmlns:a16="http://schemas.microsoft.com/office/drawing/2014/main" id="{5636575B-C05B-6A72-5CB5-F1A0E84709A0}"/>
              </a:ext>
            </a:extLst>
          </p:cNvPr>
          <p:cNvCxnSpPr/>
          <p:nvPr/>
        </p:nvCxnSpPr>
        <p:spPr>
          <a:xfrm>
            <a:off x="2547046" y="5095940"/>
            <a:ext cx="2007220"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F38DB503-B6A5-516C-2746-22480FB04673}"/>
              </a:ext>
            </a:extLst>
          </p:cNvPr>
          <p:cNvCxnSpPr>
            <a:cxnSpLocks/>
          </p:cNvCxnSpPr>
          <p:nvPr/>
        </p:nvCxnSpPr>
        <p:spPr>
          <a:xfrm flipH="1">
            <a:off x="2547046" y="5480593"/>
            <a:ext cx="2008026"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571153F6-BF29-9375-C3BD-753A7FF8DF1E}"/>
              </a:ext>
            </a:extLst>
          </p:cNvPr>
          <p:cNvSpPr txBox="1"/>
          <p:nvPr/>
        </p:nvSpPr>
        <p:spPr>
          <a:xfrm>
            <a:off x="4829020" y="4467084"/>
            <a:ext cx="1181734"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rPr>
              <a:t>Registration Desk</a:t>
            </a:r>
          </a:p>
        </p:txBody>
      </p:sp>
      <p:sp>
        <p:nvSpPr>
          <p:cNvPr id="26" name="TextBox 25">
            <a:extLst>
              <a:ext uri="{FF2B5EF4-FFF2-40B4-BE49-F238E27FC236}">
                <a16:creationId xmlns:a16="http://schemas.microsoft.com/office/drawing/2014/main" id="{400D9DAA-F30F-09C5-FC37-74E30503EBED}"/>
              </a:ext>
            </a:extLst>
          </p:cNvPr>
          <p:cNvSpPr txBox="1"/>
          <p:nvPr/>
        </p:nvSpPr>
        <p:spPr>
          <a:xfrm>
            <a:off x="4552546" y="1471581"/>
            <a:ext cx="898003"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rPr>
              <a:t>Control table</a:t>
            </a:r>
          </a:p>
        </p:txBody>
      </p:sp>
      <p:sp>
        <p:nvSpPr>
          <p:cNvPr id="27" name="TextBox 26">
            <a:extLst>
              <a:ext uri="{FF2B5EF4-FFF2-40B4-BE49-F238E27FC236}">
                <a16:creationId xmlns:a16="http://schemas.microsoft.com/office/drawing/2014/main" id="{965FD503-B5EB-44F1-C947-3A977CA68F97}"/>
              </a:ext>
            </a:extLst>
          </p:cNvPr>
          <p:cNvSpPr txBox="1"/>
          <p:nvPr/>
        </p:nvSpPr>
        <p:spPr>
          <a:xfrm>
            <a:off x="4265880" y="1643806"/>
            <a:ext cx="372218"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rPr>
              <a:t>MC</a:t>
            </a:r>
          </a:p>
        </p:txBody>
      </p:sp>
      <p:sp>
        <p:nvSpPr>
          <p:cNvPr id="29" name="TextBox 28">
            <a:extLst>
              <a:ext uri="{FF2B5EF4-FFF2-40B4-BE49-F238E27FC236}">
                <a16:creationId xmlns:a16="http://schemas.microsoft.com/office/drawing/2014/main" id="{C6CE468C-2AA1-E914-D1A7-035AE92C7EEA}"/>
              </a:ext>
            </a:extLst>
          </p:cNvPr>
          <p:cNvSpPr txBox="1"/>
          <p:nvPr/>
        </p:nvSpPr>
        <p:spPr>
          <a:xfrm>
            <a:off x="3833194" y="1077363"/>
            <a:ext cx="603050"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rPr>
              <a:t>Podium</a:t>
            </a:r>
          </a:p>
        </p:txBody>
      </p:sp>
      <p:sp>
        <p:nvSpPr>
          <p:cNvPr id="33" name="Rectangle 32">
            <a:extLst>
              <a:ext uri="{FF2B5EF4-FFF2-40B4-BE49-F238E27FC236}">
                <a16:creationId xmlns:a16="http://schemas.microsoft.com/office/drawing/2014/main" id="{9FFC8EDC-5BCD-6D31-BE67-793725730ADD}"/>
              </a:ext>
            </a:extLst>
          </p:cNvPr>
          <p:cNvSpPr/>
          <p:nvPr/>
        </p:nvSpPr>
        <p:spPr>
          <a:xfrm>
            <a:off x="3248809" y="919779"/>
            <a:ext cx="1108291" cy="91436"/>
          </a:xfrm>
          <a:prstGeom prst="rect">
            <a:avLst/>
          </a:prstGeom>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TextBox 48">
            <a:extLst>
              <a:ext uri="{FF2B5EF4-FFF2-40B4-BE49-F238E27FC236}">
                <a16:creationId xmlns:a16="http://schemas.microsoft.com/office/drawing/2014/main" id="{D98AD2BE-73CE-1B39-8CEF-DCE287B024D7}"/>
              </a:ext>
            </a:extLst>
          </p:cNvPr>
          <p:cNvSpPr txBox="1"/>
          <p:nvPr/>
        </p:nvSpPr>
        <p:spPr>
          <a:xfrm>
            <a:off x="3379600" y="950615"/>
            <a:ext cx="846707"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rPr>
              <a:t>LED SCREEN</a:t>
            </a:r>
          </a:p>
        </p:txBody>
      </p:sp>
      <p:sp>
        <p:nvSpPr>
          <p:cNvPr id="50" name="Rectangle 49">
            <a:extLst>
              <a:ext uri="{FF2B5EF4-FFF2-40B4-BE49-F238E27FC236}">
                <a16:creationId xmlns:a16="http://schemas.microsoft.com/office/drawing/2014/main" id="{374DC6F6-65AC-879B-B306-DB94DE0EB0D3}"/>
              </a:ext>
            </a:extLst>
          </p:cNvPr>
          <p:cNvSpPr/>
          <p:nvPr/>
        </p:nvSpPr>
        <p:spPr>
          <a:xfrm>
            <a:off x="4978823" y="3272761"/>
            <a:ext cx="441064" cy="781971"/>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BAR</a:t>
            </a:r>
          </a:p>
        </p:txBody>
      </p:sp>
      <p:sp>
        <p:nvSpPr>
          <p:cNvPr id="51" name="Rectangle 50">
            <a:extLst>
              <a:ext uri="{FF2B5EF4-FFF2-40B4-BE49-F238E27FC236}">
                <a16:creationId xmlns:a16="http://schemas.microsoft.com/office/drawing/2014/main" id="{A522C013-BCED-0739-1AE0-A6119FBBBB8E}"/>
              </a:ext>
            </a:extLst>
          </p:cNvPr>
          <p:cNvSpPr/>
          <p:nvPr/>
        </p:nvSpPr>
        <p:spPr>
          <a:xfrm rot="16200000">
            <a:off x="1826891" y="2361932"/>
            <a:ext cx="907918" cy="337992"/>
          </a:xfrm>
          <a:prstGeom prst="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BUFFET</a:t>
            </a:r>
          </a:p>
        </p:txBody>
      </p:sp>
      <p:sp>
        <p:nvSpPr>
          <p:cNvPr id="53" name="Rectangle 52">
            <a:extLst>
              <a:ext uri="{FF2B5EF4-FFF2-40B4-BE49-F238E27FC236}">
                <a16:creationId xmlns:a16="http://schemas.microsoft.com/office/drawing/2014/main" id="{A6C4EBE6-3499-D500-48CB-6B73F79C814E}"/>
              </a:ext>
            </a:extLst>
          </p:cNvPr>
          <p:cNvSpPr/>
          <p:nvPr/>
        </p:nvSpPr>
        <p:spPr>
          <a:xfrm rot="16200000">
            <a:off x="1826891" y="3526876"/>
            <a:ext cx="907918" cy="337992"/>
          </a:xfrm>
          <a:prstGeom prst="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BUFFET</a:t>
            </a:r>
          </a:p>
        </p:txBody>
      </p:sp>
      <p:sp>
        <p:nvSpPr>
          <p:cNvPr id="54" name="Rectangle 53">
            <a:extLst>
              <a:ext uri="{FF2B5EF4-FFF2-40B4-BE49-F238E27FC236}">
                <a16:creationId xmlns:a16="http://schemas.microsoft.com/office/drawing/2014/main" id="{3C059929-6A00-1858-3C26-6E393B308DB3}"/>
              </a:ext>
            </a:extLst>
          </p:cNvPr>
          <p:cNvSpPr/>
          <p:nvPr/>
        </p:nvSpPr>
        <p:spPr>
          <a:xfrm rot="5400000">
            <a:off x="4796932" y="2312637"/>
            <a:ext cx="907918" cy="337992"/>
          </a:xfrm>
          <a:prstGeom prst="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BUFFET</a:t>
            </a:r>
          </a:p>
        </p:txBody>
      </p:sp>
      <p:pic>
        <p:nvPicPr>
          <p:cNvPr id="11" name="Picture 10">
            <a:extLst>
              <a:ext uri="{FF2B5EF4-FFF2-40B4-BE49-F238E27FC236}">
                <a16:creationId xmlns:a16="http://schemas.microsoft.com/office/drawing/2014/main" id="{E71F31DA-C92C-87BE-1855-62F92412D884}"/>
              </a:ext>
            </a:extLst>
          </p:cNvPr>
          <p:cNvPicPr>
            <a:picLocks noChangeAspect="1"/>
          </p:cNvPicPr>
          <p:nvPr/>
        </p:nvPicPr>
        <p:blipFill>
          <a:blip r:embed="rId4"/>
          <a:stretch>
            <a:fillRect/>
          </a:stretch>
        </p:blipFill>
        <p:spPr>
          <a:xfrm>
            <a:off x="8439012" y="3429000"/>
            <a:ext cx="2088203" cy="2813146"/>
          </a:xfrm>
          <a:prstGeom prst="rect">
            <a:avLst/>
          </a:prstGeom>
        </p:spPr>
      </p:pic>
      <p:sp>
        <p:nvSpPr>
          <p:cNvPr id="2" name="テキスト ボックス 1">
            <a:extLst>
              <a:ext uri="{FF2B5EF4-FFF2-40B4-BE49-F238E27FC236}">
                <a16:creationId xmlns:a16="http://schemas.microsoft.com/office/drawing/2014/main" id="{C0149BA9-0A18-4C56-5B77-E1BAE0AB8CBF}"/>
              </a:ext>
            </a:extLst>
          </p:cNvPr>
          <p:cNvSpPr txBox="1"/>
          <p:nvPr/>
        </p:nvSpPr>
        <p:spPr>
          <a:xfrm>
            <a:off x="3983647" y="3946118"/>
            <a:ext cx="1389289" cy="246221"/>
          </a:xfrm>
          <a:prstGeom prst="rect">
            <a:avLst/>
          </a:prstGeom>
          <a:noFill/>
        </p:spPr>
        <p:txBody>
          <a:bodyPr wrap="square" rtlCol="0">
            <a:spAutoFit/>
          </a:bodyPr>
          <a:lstStyle/>
          <a:p>
            <a:r>
              <a:rPr kumimoji="1" lang="ja-JP" altLang="en-US" sz="1000" dirty="0"/>
              <a:t>▲定点ビデオカメラ</a:t>
            </a:r>
          </a:p>
        </p:txBody>
      </p:sp>
    </p:spTree>
    <p:extLst>
      <p:ext uri="{BB962C8B-B14F-4D97-AF65-F5344CB8AC3E}">
        <p14:creationId xmlns:p14="http://schemas.microsoft.com/office/powerpoint/2010/main" val="33428915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D975E7B-7286-C36B-A968-85828E4C2510}"/>
              </a:ext>
            </a:extLst>
          </p:cNvPr>
          <p:cNvSpPr>
            <a:spLocks noGrp="1"/>
          </p:cNvSpPr>
          <p:nvPr>
            <p:ph type="title"/>
          </p:nvPr>
        </p:nvSpPr>
        <p:spPr>
          <a:xfrm>
            <a:off x="672226" y="822685"/>
            <a:ext cx="10019996" cy="614059"/>
          </a:xfrm>
        </p:spPr>
        <p:txBody>
          <a:bodyPr/>
          <a:lstStyle/>
          <a:p>
            <a:r>
              <a:rPr kumimoji="1" lang="ja-JP" altLang="en-US" dirty="0"/>
              <a:t>レセプションテーブル上のカードホルダーについて</a:t>
            </a:r>
          </a:p>
        </p:txBody>
      </p:sp>
      <p:sp>
        <p:nvSpPr>
          <p:cNvPr id="4" name="テキスト プレースホルダー 3">
            <a:extLst>
              <a:ext uri="{FF2B5EF4-FFF2-40B4-BE49-F238E27FC236}">
                <a16:creationId xmlns:a16="http://schemas.microsoft.com/office/drawing/2014/main" id="{1006E615-55F4-2725-9613-308FFBA70454}"/>
              </a:ext>
            </a:extLst>
          </p:cNvPr>
          <p:cNvSpPr>
            <a:spLocks noGrp="1"/>
          </p:cNvSpPr>
          <p:nvPr>
            <p:ph type="body" sz="half" idx="2"/>
          </p:nvPr>
        </p:nvSpPr>
        <p:spPr>
          <a:xfrm>
            <a:off x="1502457" y="4851773"/>
            <a:ext cx="3586092" cy="1435991"/>
          </a:xfrm>
        </p:spPr>
        <p:txBody>
          <a:bodyPr>
            <a:normAutofit fontScale="92500" lnSpcReduction="20000"/>
          </a:bodyPr>
          <a:lstStyle/>
          <a:p>
            <a:r>
              <a:rPr kumimoji="1" lang="ja-JP" altLang="en-US" dirty="0"/>
              <a:t>ホテル用意の物は↑写真の通り。</a:t>
            </a:r>
            <a:endParaRPr kumimoji="1" lang="en-US" altLang="ja-JP" dirty="0"/>
          </a:p>
          <a:p>
            <a:r>
              <a:rPr kumimoji="1" lang="ja-JP" altLang="en-US" dirty="0"/>
              <a:t>カードのサイズとしてはホテル側から</a:t>
            </a:r>
            <a:r>
              <a:rPr kumimoji="1" lang="en-US" altLang="ja-JP" dirty="0"/>
              <a:t>B5</a:t>
            </a:r>
            <a:r>
              <a:rPr kumimoji="1" lang="ja-JP" altLang="en-US" dirty="0"/>
              <a:t>サイズを推奨されています。</a:t>
            </a:r>
            <a:endParaRPr kumimoji="1" lang="en-US" altLang="ja-JP" dirty="0"/>
          </a:p>
          <a:p>
            <a:r>
              <a:rPr kumimoji="1" lang="ja-JP" altLang="en-US" dirty="0">
                <a:solidFill>
                  <a:srgbClr val="FF0000"/>
                </a:solidFill>
              </a:rPr>
              <a:t>これ以外のタイプをご希望でしたらお聞かせください。→右の物をイメージ（</a:t>
            </a:r>
            <a:r>
              <a:rPr kumimoji="1" lang="en-US" altLang="ja-JP" dirty="0">
                <a:solidFill>
                  <a:srgbClr val="FF0000"/>
                </a:solidFill>
              </a:rPr>
              <a:t>ITUAJ</a:t>
            </a:r>
            <a:r>
              <a:rPr kumimoji="1" lang="ja-JP" altLang="en-US" dirty="0">
                <a:solidFill>
                  <a:srgbClr val="FF0000"/>
                </a:solidFill>
              </a:rPr>
              <a:t>にて購入）</a:t>
            </a:r>
          </a:p>
        </p:txBody>
      </p:sp>
      <p:pic>
        <p:nvPicPr>
          <p:cNvPr id="5" name="図 4">
            <a:extLst>
              <a:ext uri="{FF2B5EF4-FFF2-40B4-BE49-F238E27FC236}">
                <a16:creationId xmlns:a16="http://schemas.microsoft.com/office/drawing/2014/main" id="{791EB8A4-C84F-80F5-4F4E-5771E5E3A752}"/>
              </a:ext>
            </a:extLst>
          </p:cNvPr>
          <p:cNvPicPr>
            <a:picLocks noChangeAspect="1"/>
          </p:cNvPicPr>
          <p:nvPr/>
        </p:nvPicPr>
        <p:blipFill>
          <a:blip r:embed="rId2"/>
          <a:stretch>
            <a:fillRect/>
          </a:stretch>
        </p:blipFill>
        <p:spPr>
          <a:xfrm>
            <a:off x="1502457" y="1714840"/>
            <a:ext cx="3502357" cy="2648124"/>
          </a:xfrm>
          <a:prstGeom prst="rect">
            <a:avLst/>
          </a:prstGeom>
        </p:spPr>
      </p:pic>
      <p:pic>
        <p:nvPicPr>
          <p:cNvPr id="6" name="図 5">
            <a:extLst>
              <a:ext uri="{FF2B5EF4-FFF2-40B4-BE49-F238E27FC236}">
                <a16:creationId xmlns:a16="http://schemas.microsoft.com/office/drawing/2014/main" id="{D5E8E96A-8130-AC74-31AB-8E40886DEA44}"/>
              </a:ext>
            </a:extLst>
          </p:cNvPr>
          <p:cNvPicPr>
            <a:picLocks noChangeAspect="1"/>
          </p:cNvPicPr>
          <p:nvPr/>
        </p:nvPicPr>
        <p:blipFill>
          <a:blip r:embed="rId3"/>
          <a:stretch>
            <a:fillRect/>
          </a:stretch>
        </p:blipFill>
        <p:spPr>
          <a:xfrm>
            <a:off x="6355306" y="1637247"/>
            <a:ext cx="4787906" cy="4197927"/>
          </a:xfrm>
          <a:prstGeom prst="rect">
            <a:avLst/>
          </a:prstGeom>
        </p:spPr>
      </p:pic>
    </p:spTree>
    <p:extLst>
      <p:ext uri="{BB962C8B-B14F-4D97-AF65-F5344CB8AC3E}">
        <p14:creationId xmlns:p14="http://schemas.microsoft.com/office/powerpoint/2010/main" val="16897265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descr="タイムライン が含まれている画像&#10;&#10;AI 生成コンテンツは誤りを含む可能性があります。">
            <a:extLst>
              <a:ext uri="{FF2B5EF4-FFF2-40B4-BE49-F238E27FC236}">
                <a16:creationId xmlns:a16="http://schemas.microsoft.com/office/drawing/2014/main" id="{E28AF7BD-B01D-010D-8440-483B398B68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a:off x="1362635" y="992656"/>
            <a:ext cx="4479637" cy="3359728"/>
          </a:xfrm>
          <a:prstGeom prst="rect">
            <a:avLst/>
          </a:prstGeom>
        </p:spPr>
      </p:pic>
      <p:sp>
        <p:nvSpPr>
          <p:cNvPr id="6" name="テキスト ボックス 5">
            <a:extLst>
              <a:ext uri="{FF2B5EF4-FFF2-40B4-BE49-F238E27FC236}">
                <a16:creationId xmlns:a16="http://schemas.microsoft.com/office/drawing/2014/main" id="{C48EBB7E-0B7D-C78D-AF4E-533E5A19384F}"/>
              </a:ext>
            </a:extLst>
          </p:cNvPr>
          <p:cNvSpPr txBox="1"/>
          <p:nvPr/>
        </p:nvSpPr>
        <p:spPr>
          <a:xfrm>
            <a:off x="6712772" y="992656"/>
            <a:ext cx="4116594" cy="1477328"/>
          </a:xfrm>
          <a:prstGeom prst="rect">
            <a:avLst/>
          </a:prstGeom>
          <a:noFill/>
        </p:spPr>
        <p:txBody>
          <a:bodyPr wrap="square" rtlCol="0">
            <a:spAutoFit/>
          </a:bodyPr>
          <a:lstStyle/>
          <a:p>
            <a:r>
              <a:rPr kumimoji="1" lang="ja-JP" altLang="en-US" dirty="0"/>
              <a:t>名刺大カード（両面カラー）を各テーブル上に置く</a:t>
            </a:r>
            <a:endParaRPr kumimoji="1" lang="en-US" altLang="ja-JP" dirty="0"/>
          </a:p>
          <a:p>
            <a:endParaRPr kumimoji="1" lang="en-US" altLang="ja-JP" dirty="0"/>
          </a:p>
          <a:p>
            <a:r>
              <a:rPr kumimoji="1" lang="en-US" altLang="ja-JP" dirty="0"/>
              <a:t>1</a:t>
            </a:r>
            <a:r>
              <a:rPr kumimoji="1" lang="ja-JP" altLang="en-US" dirty="0"/>
              <a:t>枚はカード立てに、</a:t>
            </a:r>
            <a:r>
              <a:rPr kumimoji="1" lang="en-US" altLang="ja-JP" dirty="0"/>
              <a:t>2</a:t>
            </a:r>
            <a:r>
              <a:rPr kumimoji="1" lang="ja-JP" altLang="en-US" dirty="0"/>
              <a:t>枚は脇に置く</a:t>
            </a:r>
            <a:endParaRPr kumimoji="1" lang="en-US" altLang="ja-JP" dirty="0"/>
          </a:p>
          <a:p>
            <a:r>
              <a:rPr kumimoji="1" lang="en-US" altLang="ja-JP" dirty="0"/>
              <a:t>(25</a:t>
            </a:r>
            <a:r>
              <a:rPr kumimoji="1" lang="ja-JP" altLang="en-US" dirty="0"/>
              <a:t>テーブル</a:t>
            </a:r>
            <a:r>
              <a:rPr kumimoji="1" lang="en-US" altLang="ja-JP" dirty="0"/>
              <a:t>×3</a:t>
            </a:r>
            <a:r>
              <a:rPr kumimoji="1" lang="ja-JP" altLang="en-US" dirty="0"/>
              <a:t>枚＝</a:t>
            </a:r>
            <a:r>
              <a:rPr kumimoji="1" lang="en-US" altLang="ja-JP" dirty="0"/>
              <a:t>75</a:t>
            </a:r>
            <a:r>
              <a:rPr kumimoji="1" lang="ja-JP" altLang="en-US" dirty="0"/>
              <a:t>枚）</a:t>
            </a:r>
          </a:p>
        </p:txBody>
      </p:sp>
    </p:spTree>
    <p:extLst>
      <p:ext uri="{BB962C8B-B14F-4D97-AF65-F5344CB8AC3E}">
        <p14:creationId xmlns:p14="http://schemas.microsoft.com/office/powerpoint/2010/main" val="41372777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E6BFB22F-CFB4-4327-885F-D5A34B0A55B3}"/>
              </a:ext>
            </a:extLst>
          </p:cNvPr>
          <p:cNvPicPr>
            <a:picLocks noChangeAspect="1"/>
          </p:cNvPicPr>
          <p:nvPr/>
        </p:nvPicPr>
        <p:blipFill rotWithShape="1">
          <a:blip r:embed="rId2">
            <a:extLst>
              <a:ext uri="{28A0092B-C50C-407E-A947-70E740481C1C}">
                <a14:useLocalDpi xmlns:a14="http://schemas.microsoft.com/office/drawing/2010/main" val="0"/>
              </a:ext>
            </a:extLst>
          </a:blip>
          <a:srcRect t="62249" r="49038" b="34167"/>
          <a:stretch/>
        </p:blipFill>
        <p:spPr>
          <a:xfrm>
            <a:off x="0" y="6145121"/>
            <a:ext cx="12192000" cy="712879"/>
          </a:xfrm>
          <a:prstGeom prst="rect">
            <a:avLst/>
          </a:prstGeom>
        </p:spPr>
      </p:pic>
      <p:pic>
        <p:nvPicPr>
          <p:cNvPr id="2" name="Picture 1"/>
          <p:cNvPicPr>
            <a:picLocks noChangeAspect="1"/>
          </p:cNvPicPr>
          <p:nvPr/>
        </p:nvPicPr>
        <p:blipFill>
          <a:blip r:embed="rId3"/>
          <a:stretch>
            <a:fillRect/>
          </a:stretch>
        </p:blipFill>
        <p:spPr>
          <a:xfrm>
            <a:off x="1126029" y="855557"/>
            <a:ext cx="2371124" cy="4256276"/>
          </a:xfrm>
          <a:prstGeom prst="rect">
            <a:avLst/>
          </a:prstGeom>
          <a:ln>
            <a:solidFill>
              <a:schemeClr val="tx1"/>
            </a:solidFill>
          </a:ln>
        </p:spPr>
      </p:pic>
      <p:sp>
        <p:nvSpPr>
          <p:cNvPr id="3" name="TextBox 2"/>
          <p:cNvSpPr txBox="1"/>
          <p:nvPr/>
        </p:nvSpPr>
        <p:spPr>
          <a:xfrm>
            <a:off x="168349" y="211683"/>
            <a:ext cx="3709477" cy="400110"/>
          </a:xfrm>
          <a:prstGeom prst="rect">
            <a:avLst/>
          </a:prstGeom>
          <a:noFill/>
        </p:spPr>
        <p:txBody>
          <a:bodyPr wrap="none" rtlCol="0">
            <a:spAutoFit/>
          </a:bodyPr>
          <a:lstStyle/>
          <a:p>
            <a:r>
              <a:rPr lang="en-US" sz="2000" spc="300" dirty="0">
                <a:latin typeface="+mj-lt"/>
              </a:rPr>
              <a:t>DIGITAL SIGNAGE SAMPLE</a:t>
            </a:r>
          </a:p>
        </p:txBody>
      </p:sp>
      <p:pic>
        <p:nvPicPr>
          <p:cNvPr id="14" name="Picture 13"/>
          <p:cNvPicPr>
            <a:picLocks noChangeAspect="1"/>
          </p:cNvPicPr>
          <p:nvPr/>
        </p:nvPicPr>
        <p:blipFill>
          <a:blip r:embed="rId4"/>
          <a:stretch>
            <a:fillRect/>
          </a:stretch>
        </p:blipFill>
        <p:spPr>
          <a:xfrm>
            <a:off x="3565511" y="855557"/>
            <a:ext cx="3192928" cy="4256276"/>
          </a:xfrm>
          <a:prstGeom prst="rect">
            <a:avLst/>
          </a:prstGeom>
        </p:spPr>
      </p:pic>
      <p:sp>
        <p:nvSpPr>
          <p:cNvPr id="13" name="Rectangle 12"/>
          <p:cNvSpPr/>
          <p:nvPr/>
        </p:nvSpPr>
        <p:spPr>
          <a:xfrm>
            <a:off x="662439" y="5221791"/>
            <a:ext cx="6096000" cy="923330"/>
          </a:xfrm>
          <a:prstGeom prst="rect">
            <a:avLst/>
          </a:prstGeom>
        </p:spPr>
        <p:txBody>
          <a:bodyPr>
            <a:spAutoFit/>
          </a:bodyPr>
          <a:lstStyle/>
          <a:p>
            <a:pPr marR="0" lvl="0" algn="ctr">
              <a:lnSpc>
                <a:spcPct val="150000"/>
              </a:lnSpc>
              <a:spcBef>
                <a:spcPts val="0"/>
              </a:spcBef>
              <a:spcAft>
                <a:spcPts val="0"/>
              </a:spcAft>
            </a:pPr>
            <a:r>
              <a:rPr lang="en-US" sz="1200" b="1" dirty="0">
                <a:solidFill>
                  <a:srgbClr val="000000"/>
                </a:solidFill>
                <a:latin typeface="+mj-lt"/>
                <a:ea typeface="Calibri" panose="020F0502020204030204" pitchFamily="34" charset="0"/>
                <a:cs typeface="Times New Roman" panose="02020603050405020304" pitchFamily="18" charset="0"/>
              </a:rPr>
              <a:t>DIGITAL SIGNAGE IN FRONT OF MEETING ROOM</a:t>
            </a:r>
          </a:p>
          <a:p>
            <a:pPr marR="0" lvl="0" algn="ctr">
              <a:lnSpc>
                <a:spcPct val="150000"/>
              </a:lnSpc>
              <a:spcBef>
                <a:spcPts val="0"/>
              </a:spcBef>
              <a:spcAft>
                <a:spcPts val="0"/>
              </a:spcAft>
            </a:pPr>
            <a:r>
              <a:rPr lang="en-US" sz="1200" b="1" dirty="0">
                <a:solidFill>
                  <a:srgbClr val="000000"/>
                </a:solidFill>
                <a:latin typeface="+mj-lt"/>
                <a:ea typeface="Calibri" panose="020F0502020204030204" pitchFamily="34" charset="0"/>
                <a:cs typeface="Times New Roman" panose="02020603050405020304" pitchFamily="18" charset="0"/>
              </a:rPr>
              <a:t>(ALL ROOMS ON LEVEL 2 / 3 / 4 / 5 / 7) </a:t>
            </a:r>
          </a:p>
          <a:p>
            <a:pPr marR="0" lvl="0" algn="ctr">
              <a:lnSpc>
                <a:spcPct val="150000"/>
              </a:lnSpc>
              <a:spcBef>
                <a:spcPts val="0"/>
              </a:spcBef>
              <a:spcAft>
                <a:spcPts val="0"/>
              </a:spcAft>
            </a:pPr>
            <a:r>
              <a:rPr lang="en-US" sz="1200" dirty="0">
                <a:solidFill>
                  <a:srgbClr val="000000"/>
                </a:solidFill>
                <a:latin typeface="+mj-lt"/>
                <a:ea typeface="Calibri" panose="020F0502020204030204" pitchFamily="34" charset="0"/>
                <a:cs typeface="Times New Roman" panose="02020603050405020304" pitchFamily="18" charset="0"/>
              </a:rPr>
              <a:t>Portrait size 9:16 (1920 x 1080 resolution) JPEG / MP4 file format</a:t>
            </a:r>
            <a:endParaRPr lang="en-US" sz="1200" dirty="0">
              <a:latin typeface="+mj-lt"/>
              <a:ea typeface="Calibri" panose="020F0502020204030204" pitchFamily="34" charset="0"/>
              <a:cs typeface="Times New Roman" panose="02020603050405020304" pitchFamily="18" charset="0"/>
            </a:endParaRPr>
          </a:p>
        </p:txBody>
      </p:sp>
      <p:pic>
        <p:nvPicPr>
          <p:cNvPr id="11" name="Graphic 4">
            <a:extLst>
              <a:ext uri="{FF2B5EF4-FFF2-40B4-BE49-F238E27FC236}">
                <a16:creationId xmlns:a16="http://schemas.microsoft.com/office/drawing/2014/main" id="{97FAD05A-EE1B-4CFA-A55D-4C866628ED6E}"/>
              </a:ext>
            </a:extLst>
          </p:cNvPr>
          <p:cNvPicPr>
            <a:picLocks noChangeAspect="1"/>
          </p:cNvPicPr>
          <p:nvPr/>
        </p:nvPicPr>
        <p:blipFill>
          <a:blip r:embed="rId5"/>
          <a:stretch>
            <a:fillRect/>
          </a:stretch>
        </p:blipFill>
        <p:spPr>
          <a:xfrm>
            <a:off x="10827746" y="6179916"/>
            <a:ext cx="1198078" cy="587735"/>
          </a:xfrm>
          <a:prstGeom prst="rect">
            <a:avLst/>
          </a:prstGeom>
        </p:spPr>
      </p:pic>
      <p:sp>
        <p:nvSpPr>
          <p:cNvPr id="16" name="Rectangle 15"/>
          <p:cNvSpPr/>
          <p:nvPr/>
        </p:nvSpPr>
        <p:spPr>
          <a:xfrm>
            <a:off x="168348" y="517003"/>
            <a:ext cx="6689651" cy="215444"/>
          </a:xfrm>
          <a:prstGeom prst="rect">
            <a:avLst/>
          </a:prstGeom>
        </p:spPr>
        <p:txBody>
          <a:bodyPr wrap="square">
            <a:spAutoFit/>
          </a:bodyPr>
          <a:lstStyle/>
          <a:p>
            <a:pPr lvl="0"/>
            <a:r>
              <a:rPr lang="ja-JP" altLang="en-US" sz="800" b="1" dirty="0">
                <a:solidFill>
                  <a:srgbClr val="FF0000"/>
                </a:solidFill>
                <a:latin typeface="+mj-lt"/>
              </a:rPr>
              <a:t>✓</a:t>
            </a:r>
            <a:r>
              <a:rPr lang="en-US" sz="800" dirty="0">
                <a:solidFill>
                  <a:srgbClr val="0000FF"/>
                </a:solidFill>
                <a:latin typeface="+mj-lt"/>
              </a:rPr>
              <a:t>Please provide Company logo with event name – or please feel free to provide your own art work for digital signage in front of the Meeting Room</a:t>
            </a:r>
          </a:p>
        </p:txBody>
      </p:sp>
      <p:pic>
        <p:nvPicPr>
          <p:cNvPr id="4" name="図 3">
            <a:extLst>
              <a:ext uri="{FF2B5EF4-FFF2-40B4-BE49-F238E27FC236}">
                <a16:creationId xmlns:a16="http://schemas.microsoft.com/office/drawing/2014/main" id="{9654137D-5874-256F-5805-ED5D98DC5E40}"/>
              </a:ext>
            </a:extLst>
          </p:cNvPr>
          <p:cNvPicPr>
            <a:picLocks noChangeAspect="1"/>
          </p:cNvPicPr>
          <p:nvPr/>
        </p:nvPicPr>
        <p:blipFill>
          <a:blip r:embed="rId6"/>
          <a:stretch>
            <a:fillRect/>
          </a:stretch>
        </p:blipFill>
        <p:spPr>
          <a:xfrm>
            <a:off x="7821930" y="732447"/>
            <a:ext cx="2822471" cy="5017727"/>
          </a:xfrm>
          <a:prstGeom prst="rect">
            <a:avLst/>
          </a:prstGeom>
        </p:spPr>
      </p:pic>
    </p:spTree>
    <p:extLst>
      <p:ext uri="{BB962C8B-B14F-4D97-AF65-F5344CB8AC3E}">
        <p14:creationId xmlns:p14="http://schemas.microsoft.com/office/powerpoint/2010/main" val="108629485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5342</TotalTime>
  <Words>2198</Words>
  <Application>Microsoft Office PowerPoint</Application>
  <PresentationFormat>ワイド画面</PresentationFormat>
  <Paragraphs>266</Paragraphs>
  <Slides>13</Slides>
  <Notes>0</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13</vt:i4>
      </vt:variant>
    </vt:vector>
  </HeadingPairs>
  <TitlesOfParts>
    <vt:vector size="21" baseType="lpstr">
      <vt:lpstr>メイリオ</vt:lpstr>
      <vt:lpstr>Arial</vt:lpstr>
      <vt:lpstr>Calibri</vt:lpstr>
      <vt:lpstr>Calibri Light</vt:lpstr>
      <vt:lpstr>Century Gothic</vt:lpstr>
      <vt:lpstr>Leelawadee</vt:lpstr>
      <vt:lpstr>Wingdings</vt:lpstr>
      <vt:lpstr>Office Theme</vt:lpstr>
      <vt:lpstr>   第49回アジア・太平洋電気通信共同体（APT）管理委員会における レセプション開催事務等請負     運営マニュアル</vt:lpstr>
      <vt:lpstr>EVENT OPERATION DECK</vt:lpstr>
      <vt:lpstr>式次第</vt:lpstr>
      <vt:lpstr>式次第（ホテル、スクリーン・音楽、司会部分）</vt:lpstr>
      <vt:lpstr>DINNER ARRANGEMENT - FOOD </vt:lpstr>
      <vt:lpstr>DINNER ARRANGEMENT - FOOD </vt:lpstr>
      <vt:lpstr>メニュー（Live Station：100人分、＋15％サービス料）</vt:lpstr>
      <vt:lpstr>DINNER ARRANGEMENT - BEVERAGE </vt:lpstr>
      <vt:lpstr>DINNER ARRANGEMENT - BEVERAGE </vt:lpstr>
      <vt:lpstr>PowerPoint プレゼンテーション</vt:lpstr>
      <vt:lpstr>レセプションテーブル上のカードホルダーについて</vt:lpstr>
      <vt:lpstr>PowerPoint プレゼンテーション</vt:lpstr>
      <vt:lpstr>PowerPoint プレゼンテーション</vt:lpstr>
    </vt:vector>
  </TitlesOfParts>
  <Company>Marriott International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Chamang, Wiyada</dc:creator>
  <cp:lastModifiedBy>清水万里子（職場用）</cp:lastModifiedBy>
  <cp:revision>427</cp:revision>
  <cp:lastPrinted>2025-12-04T08:14:08Z</cp:lastPrinted>
  <dcterms:created xsi:type="dcterms:W3CDTF">2024-06-14T04:53:21Z</dcterms:created>
  <dcterms:modified xsi:type="dcterms:W3CDTF">2025-12-05T05:30:08Z</dcterms:modified>
</cp:coreProperties>
</file>